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16"/>
  </p:notesMasterIdLst>
  <p:handoutMasterIdLst>
    <p:handoutMasterId r:id="rId17"/>
  </p:handoutMasterIdLst>
  <p:sldIdLst>
    <p:sldId id="258" r:id="rId2"/>
    <p:sldId id="490" r:id="rId3"/>
    <p:sldId id="489" r:id="rId4"/>
    <p:sldId id="442" r:id="rId5"/>
    <p:sldId id="491" r:id="rId6"/>
    <p:sldId id="492" r:id="rId7"/>
    <p:sldId id="443" r:id="rId8"/>
    <p:sldId id="444" r:id="rId9"/>
    <p:sldId id="494" r:id="rId10"/>
    <p:sldId id="493" r:id="rId11"/>
    <p:sldId id="446" r:id="rId12"/>
    <p:sldId id="447" r:id="rId13"/>
    <p:sldId id="448" r:id="rId14"/>
    <p:sldId id="267" r:id="rId15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BEE39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0980" autoAdjust="0"/>
  </p:normalViewPr>
  <p:slideViewPr>
    <p:cSldViewPr snapToGrid="0">
      <p:cViewPr varScale="1">
        <p:scale>
          <a:sx n="106" d="100"/>
          <a:sy n="106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26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578" y="6185848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الأصول</a:t>
            </a:r>
            <a:endParaRPr lang="en-US" sz="20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34336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4849" y="75594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154473"/>
            <a:ext cx="1507151" cy="42631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الأصول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403974" y="1323552"/>
            <a:ext cx="1948531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496842" y="931165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179204" y="1200875"/>
            <a:ext cx="2447477" cy="660126"/>
          </a:xfrm>
          <a:custGeom>
            <a:avLst/>
            <a:gdLst>
              <a:gd name="connsiteX0" fmla="*/ 0 w 2447477"/>
              <a:gd name="connsiteY0" fmla="*/ 110023 h 660126"/>
              <a:gd name="connsiteX1" fmla="*/ 110023 w 2447477"/>
              <a:gd name="connsiteY1" fmla="*/ 0 h 660126"/>
              <a:gd name="connsiteX2" fmla="*/ 711429 w 2447477"/>
              <a:gd name="connsiteY2" fmla="*/ 0 h 660126"/>
              <a:gd name="connsiteX3" fmla="*/ 1246013 w 2447477"/>
              <a:gd name="connsiteY3" fmla="*/ 0 h 660126"/>
              <a:gd name="connsiteX4" fmla="*/ 1758322 w 2447477"/>
              <a:gd name="connsiteY4" fmla="*/ 0 h 660126"/>
              <a:gd name="connsiteX5" fmla="*/ 2337454 w 2447477"/>
              <a:gd name="connsiteY5" fmla="*/ 0 h 660126"/>
              <a:gd name="connsiteX6" fmla="*/ 2447477 w 2447477"/>
              <a:gd name="connsiteY6" fmla="*/ 110023 h 660126"/>
              <a:gd name="connsiteX7" fmla="*/ 2447477 w 2447477"/>
              <a:gd name="connsiteY7" fmla="*/ 550103 h 660126"/>
              <a:gd name="connsiteX8" fmla="*/ 2337454 w 2447477"/>
              <a:gd name="connsiteY8" fmla="*/ 660126 h 660126"/>
              <a:gd name="connsiteX9" fmla="*/ 1825145 w 2447477"/>
              <a:gd name="connsiteY9" fmla="*/ 660126 h 660126"/>
              <a:gd name="connsiteX10" fmla="*/ 1268287 w 2447477"/>
              <a:gd name="connsiteY10" fmla="*/ 660126 h 660126"/>
              <a:gd name="connsiteX11" fmla="*/ 733704 w 2447477"/>
              <a:gd name="connsiteY11" fmla="*/ 660126 h 660126"/>
              <a:gd name="connsiteX12" fmla="*/ 110023 w 2447477"/>
              <a:gd name="connsiteY12" fmla="*/ 660126 h 660126"/>
              <a:gd name="connsiteX13" fmla="*/ 0 w 2447477"/>
              <a:gd name="connsiteY13" fmla="*/ 550103 h 660126"/>
              <a:gd name="connsiteX14" fmla="*/ 0 w 2447477"/>
              <a:gd name="connsiteY14" fmla="*/ 110023 h 6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7477" h="660126" extrusionOk="0">
                <a:moveTo>
                  <a:pt x="0" y="110023"/>
                </a:moveTo>
                <a:cubicBezTo>
                  <a:pt x="-7463" y="44655"/>
                  <a:pt x="37456" y="4430"/>
                  <a:pt x="110023" y="0"/>
                </a:cubicBezTo>
                <a:cubicBezTo>
                  <a:pt x="282073" y="-29681"/>
                  <a:pt x="586158" y="14402"/>
                  <a:pt x="711429" y="0"/>
                </a:cubicBezTo>
                <a:cubicBezTo>
                  <a:pt x="836700" y="-14402"/>
                  <a:pt x="1095740" y="-4811"/>
                  <a:pt x="1246013" y="0"/>
                </a:cubicBezTo>
                <a:cubicBezTo>
                  <a:pt x="1396286" y="4811"/>
                  <a:pt x="1587115" y="22741"/>
                  <a:pt x="1758322" y="0"/>
                </a:cubicBezTo>
                <a:cubicBezTo>
                  <a:pt x="1929529" y="-22741"/>
                  <a:pt x="2199509" y="5068"/>
                  <a:pt x="2337454" y="0"/>
                </a:cubicBezTo>
                <a:cubicBezTo>
                  <a:pt x="2404582" y="-13097"/>
                  <a:pt x="2441881" y="48402"/>
                  <a:pt x="2447477" y="110023"/>
                </a:cubicBezTo>
                <a:cubicBezTo>
                  <a:pt x="2429152" y="225393"/>
                  <a:pt x="2429842" y="377244"/>
                  <a:pt x="2447477" y="550103"/>
                </a:cubicBezTo>
                <a:cubicBezTo>
                  <a:pt x="2440128" y="623025"/>
                  <a:pt x="2391971" y="652881"/>
                  <a:pt x="2337454" y="660126"/>
                </a:cubicBezTo>
                <a:cubicBezTo>
                  <a:pt x="2110947" y="676648"/>
                  <a:pt x="1963709" y="664687"/>
                  <a:pt x="1825145" y="660126"/>
                </a:cubicBezTo>
                <a:cubicBezTo>
                  <a:pt x="1686581" y="655565"/>
                  <a:pt x="1520804" y="638082"/>
                  <a:pt x="1268287" y="660126"/>
                </a:cubicBezTo>
                <a:cubicBezTo>
                  <a:pt x="1015770" y="682170"/>
                  <a:pt x="913456" y="686470"/>
                  <a:pt x="733704" y="660126"/>
                </a:cubicBezTo>
                <a:cubicBezTo>
                  <a:pt x="553952" y="633782"/>
                  <a:pt x="361797" y="666748"/>
                  <a:pt x="110023" y="660126"/>
                </a:cubicBezTo>
                <a:cubicBezTo>
                  <a:pt x="52248" y="656416"/>
                  <a:pt x="-4086" y="609287"/>
                  <a:pt x="0" y="550103"/>
                </a:cubicBezTo>
                <a:cubicBezTo>
                  <a:pt x="5443" y="410216"/>
                  <a:pt x="16743" y="215453"/>
                  <a:pt x="0" y="11002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58BC5E3-9AA4-5441-02B5-36EC2D95CBA1}"/>
              </a:ext>
            </a:extLst>
          </p:cNvPr>
          <p:cNvSpPr/>
          <p:nvPr/>
        </p:nvSpPr>
        <p:spPr>
          <a:xfrm>
            <a:off x="2352506" y="5528896"/>
            <a:ext cx="2472095" cy="399590"/>
          </a:xfrm>
          <a:custGeom>
            <a:avLst/>
            <a:gdLst>
              <a:gd name="connsiteX0" fmla="*/ 0 w 2472095"/>
              <a:gd name="connsiteY0" fmla="*/ 66600 h 399590"/>
              <a:gd name="connsiteX1" fmla="*/ 66600 w 2472095"/>
              <a:gd name="connsiteY1" fmla="*/ 0 h 399590"/>
              <a:gd name="connsiteX2" fmla="*/ 674713 w 2472095"/>
              <a:gd name="connsiteY2" fmla="*/ 0 h 399590"/>
              <a:gd name="connsiteX3" fmla="*/ 1212659 w 2472095"/>
              <a:gd name="connsiteY3" fmla="*/ 0 h 399590"/>
              <a:gd name="connsiteX4" fmla="*/ 1820771 w 2472095"/>
              <a:gd name="connsiteY4" fmla="*/ 0 h 399590"/>
              <a:gd name="connsiteX5" fmla="*/ 2405495 w 2472095"/>
              <a:gd name="connsiteY5" fmla="*/ 0 h 399590"/>
              <a:gd name="connsiteX6" fmla="*/ 2472095 w 2472095"/>
              <a:gd name="connsiteY6" fmla="*/ 66600 h 399590"/>
              <a:gd name="connsiteX7" fmla="*/ 2472095 w 2472095"/>
              <a:gd name="connsiteY7" fmla="*/ 332990 h 399590"/>
              <a:gd name="connsiteX8" fmla="*/ 2405495 w 2472095"/>
              <a:gd name="connsiteY8" fmla="*/ 399590 h 399590"/>
              <a:gd name="connsiteX9" fmla="*/ 1867549 w 2472095"/>
              <a:gd name="connsiteY9" fmla="*/ 399590 h 399590"/>
              <a:gd name="connsiteX10" fmla="*/ 1259436 w 2472095"/>
              <a:gd name="connsiteY10" fmla="*/ 399590 h 399590"/>
              <a:gd name="connsiteX11" fmla="*/ 721491 w 2472095"/>
              <a:gd name="connsiteY11" fmla="*/ 399590 h 399590"/>
              <a:gd name="connsiteX12" fmla="*/ 66600 w 2472095"/>
              <a:gd name="connsiteY12" fmla="*/ 399590 h 399590"/>
              <a:gd name="connsiteX13" fmla="*/ 0 w 2472095"/>
              <a:gd name="connsiteY13" fmla="*/ 332990 h 399590"/>
              <a:gd name="connsiteX14" fmla="*/ 0 w 247209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18867" y="-4919"/>
                  <a:pt x="471350" y="27579"/>
                  <a:pt x="674713" y="0"/>
                </a:cubicBezTo>
                <a:cubicBezTo>
                  <a:pt x="878076" y="-27579"/>
                  <a:pt x="1079242" y="10016"/>
                  <a:pt x="1212659" y="0"/>
                </a:cubicBezTo>
                <a:cubicBezTo>
                  <a:pt x="1346076" y="-10016"/>
                  <a:pt x="1551160" y="-13549"/>
                  <a:pt x="1820771" y="0"/>
                </a:cubicBezTo>
                <a:cubicBezTo>
                  <a:pt x="2090382" y="13549"/>
                  <a:pt x="2161745" y="29010"/>
                  <a:pt x="2405495" y="0"/>
                </a:cubicBezTo>
                <a:cubicBezTo>
                  <a:pt x="2448256" y="2945"/>
                  <a:pt x="2472391" y="34586"/>
                  <a:pt x="2472095" y="66600"/>
                </a:cubicBezTo>
                <a:cubicBezTo>
                  <a:pt x="2471686" y="145208"/>
                  <a:pt x="2465495" y="278051"/>
                  <a:pt x="2472095" y="332990"/>
                </a:cubicBezTo>
                <a:cubicBezTo>
                  <a:pt x="2475224" y="368370"/>
                  <a:pt x="2442799" y="398465"/>
                  <a:pt x="2405495" y="399590"/>
                </a:cubicBezTo>
                <a:cubicBezTo>
                  <a:pt x="2271778" y="404031"/>
                  <a:pt x="2008440" y="388892"/>
                  <a:pt x="1867549" y="399590"/>
                </a:cubicBezTo>
                <a:cubicBezTo>
                  <a:pt x="1726658" y="410288"/>
                  <a:pt x="1421724" y="386203"/>
                  <a:pt x="1259436" y="399590"/>
                </a:cubicBezTo>
                <a:cubicBezTo>
                  <a:pt x="1097148" y="412977"/>
                  <a:pt x="920168" y="377539"/>
                  <a:pt x="721491" y="399590"/>
                </a:cubicBezTo>
                <a:cubicBezTo>
                  <a:pt x="522814" y="421641"/>
                  <a:pt x="282935" y="40271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720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97" y="9738"/>
                  <a:pt x="515083" y="-27678"/>
                  <a:pt x="651324" y="0"/>
                </a:cubicBezTo>
                <a:cubicBezTo>
                  <a:pt x="787565" y="27678"/>
                  <a:pt x="1064023" y="19887"/>
                  <a:pt x="1282825" y="0"/>
                </a:cubicBezTo>
                <a:cubicBezTo>
                  <a:pt x="1501627" y="-19887"/>
                  <a:pt x="1895339" y="-11563"/>
                  <a:pt x="2405495" y="0"/>
                </a:cubicBezTo>
                <a:cubicBezTo>
                  <a:pt x="2439733" y="3418"/>
                  <a:pt x="2471849" y="25716"/>
                  <a:pt x="2472095" y="66600"/>
                </a:cubicBezTo>
                <a:cubicBezTo>
                  <a:pt x="2472713" y="163177"/>
                  <a:pt x="2478046" y="233743"/>
                  <a:pt x="2472095" y="332990"/>
                </a:cubicBezTo>
                <a:cubicBezTo>
                  <a:pt x="2465938" y="368193"/>
                  <a:pt x="2441459" y="398983"/>
                  <a:pt x="2405495" y="399590"/>
                </a:cubicBezTo>
                <a:cubicBezTo>
                  <a:pt x="2122865" y="369970"/>
                  <a:pt x="2050793" y="428090"/>
                  <a:pt x="1797382" y="399590"/>
                </a:cubicBezTo>
                <a:cubicBezTo>
                  <a:pt x="1543971" y="371090"/>
                  <a:pt x="1375345" y="371654"/>
                  <a:pt x="1189270" y="399590"/>
                </a:cubicBezTo>
                <a:cubicBezTo>
                  <a:pt x="1003195" y="427526"/>
                  <a:pt x="922030" y="414358"/>
                  <a:pt x="674713" y="399590"/>
                </a:cubicBezTo>
                <a:cubicBezTo>
                  <a:pt x="427396" y="384822"/>
                  <a:pt x="315614" y="3706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Assets Turn over</a:t>
            </a:r>
            <a:endParaRPr lang="en-US" sz="11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BB2AA4-1EB5-96BC-A26E-7EE3C9AC42D1}"/>
              </a:ext>
            </a:extLst>
          </p:cNvPr>
          <p:cNvSpPr/>
          <p:nvPr/>
        </p:nvSpPr>
        <p:spPr>
          <a:xfrm>
            <a:off x="3282873" y="6303937"/>
            <a:ext cx="2191819" cy="399590"/>
          </a:xfrm>
          <a:custGeom>
            <a:avLst/>
            <a:gdLst>
              <a:gd name="connsiteX0" fmla="*/ 0 w 2191819"/>
              <a:gd name="connsiteY0" fmla="*/ 66600 h 399590"/>
              <a:gd name="connsiteX1" fmla="*/ 66600 w 2191819"/>
              <a:gd name="connsiteY1" fmla="*/ 0 h 399590"/>
              <a:gd name="connsiteX2" fmla="*/ 773393 w 2191819"/>
              <a:gd name="connsiteY2" fmla="*/ 0 h 399590"/>
              <a:gd name="connsiteX3" fmla="*/ 1480185 w 2191819"/>
              <a:gd name="connsiteY3" fmla="*/ 0 h 399590"/>
              <a:gd name="connsiteX4" fmla="*/ 2125219 w 2191819"/>
              <a:gd name="connsiteY4" fmla="*/ 0 h 399590"/>
              <a:gd name="connsiteX5" fmla="*/ 2191819 w 2191819"/>
              <a:gd name="connsiteY5" fmla="*/ 66600 h 399590"/>
              <a:gd name="connsiteX6" fmla="*/ 2191819 w 2191819"/>
              <a:gd name="connsiteY6" fmla="*/ 332990 h 399590"/>
              <a:gd name="connsiteX7" fmla="*/ 2125219 w 2191819"/>
              <a:gd name="connsiteY7" fmla="*/ 399590 h 399590"/>
              <a:gd name="connsiteX8" fmla="*/ 1418426 w 2191819"/>
              <a:gd name="connsiteY8" fmla="*/ 399590 h 399590"/>
              <a:gd name="connsiteX9" fmla="*/ 711634 w 2191819"/>
              <a:gd name="connsiteY9" fmla="*/ 399590 h 399590"/>
              <a:gd name="connsiteX10" fmla="*/ 66600 w 2191819"/>
              <a:gd name="connsiteY10" fmla="*/ 399590 h 399590"/>
              <a:gd name="connsiteX11" fmla="*/ 0 w 2191819"/>
              <a:gd name="connsiteY11" fmla="*/ 332990 h 399590"/>
              <a:gd name="connsiteX12" fmla="*/ 0 w 219181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181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766" y="12209"/>
                  <a:pt x="612037" y="-2789"/>
                  <a:pt x="773393" y="0"/>
                </a:cubicBezTo>
                <a:cubicBezTo>
                  <a:pt x="934749" y="2789"/>
                  <a:pt x="1161168" y="24080"/>
                  <a:pt x="1480185" y="0"/>
                </a:cubicBezTo>
                <a:cubicBezTo>
                  <a:pt x="1799202" y="-24080"/>
                  <a:pt x="1830929" y="22738"/>
                  <a:pt x="2125219" y="0"/>
                </a:cubicBezTo>
                <a:cubicBezTo>
                  <a:pt x="2157556" y="-436"/>
                  <a:pt x="2194718" y="28393"/>
                  <a:pt x="2191819" y="66600"/>
                </a:cubicBezTo>
                <a:cubicBezTo>
                  <a:pt x="2201293" y="138300"/>
                  <a:pt x="2179327" y="226928"/>
                  <a:pt x="2191819" y="332990"/>
                </a:cubicBezTo>
                <a:cubicBezTo>
                  <a:pt x="2182997" y="369513"/>
                  <a:pt x="2161521" y="398583"/>
                  <a:pt x="2125219" y="399590"/>
                </a:cubicBezTo>
                <a:cubicBezTo>
                  <a:pt x="1874737" y="368643"/>
                  <a:pt x="1640519" y="421680"/>
                  <a:pt x="1418426" y="399590"/>
                </a:cubicBezTo>
                <a:cubicBezTo>
                  <a:pt x="1196333" y="377500"/>
                  <a:pt x="960315" y="391313"/>
                  <a:pt x="711634" y="399590"/>
                </a:cubicBezTo>
                <a:cubicBezTo>
                  <a:pt x="462953" y="407867"/>
                  <a:pt x="378010" y="414774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19181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6619" y="28164"/>
                  <a:pt x="596031" y="20308"/>
                  <a:pt x="752806" y="0"/>
                </a:cubicBezTo>
                <a:cubicBezTo>
                  <a:pt x="909581" y="-20308"/>
                  <a:pt x="1181130" y="33281"/>
                  <a:pt x="1480185" y="0"/>
                </a:cubicBezTo>
                <a:cubicBezTo>
                  <a:pt x="1779240" y="-33281"/>
                  <a:pt x="1889513" y="-32164"/>
                  <a:pt x="2125219" y="0"/>
                </a:cubicBezTo>
                <a:cubicBezTo>
                  <a:pt x="2159457" y="3418"/>
                  <a:pt x="2191573" y="25716"/>
                  <a:pt x="2191819" y="66600"/>
                </a:cubicBezTo>
                <a:cubicBezTo>
                  <a:pt x="2192437" y="163177"/>
                  <a:pt x="2197770" y="233743"/>
                  <a:pt x="2191819" y="332990"/>
                </a:cubicBezTo>
                <a:cubicBezTo>
                  <a:pt x="2185662" y="368193"/>
                  <a:pt x="2161183" y="398983"/>
                  <a:pt x="2125219" y="399590"/>
                </a:cubicBezTo>
                <a:cubicBezTo>
                  <a:pt x="1895895" y="394578"/>
                  <a:pt x="1735229" y="420047"/>
                  <a:pt x="1418426" y="399590"/>
                </a:cubicBezTo>
                <a:cubicBezTo>
                  <a:pt x="1101623" y="379133"/>
                  <a:pt x="984209" y="381324"/>
                  <a:pt x="711634" y="399590"/>
                </a:cubicBezTo>
                <a:cubicBezTo>
                  <a:pt x="439059" y="417856"/>
                  <a:pt x="300193" y="40000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2/(أول المدة + أخر )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83C7FD-8B9C-E086-10B7-341666C3DA84}"/>
              </a:ext>
            </a:extLst>
          </p:cNvPr>
          <p:cNvSpPr/>
          <p:nvPr/>
        </p:nvSpPr>
        <p:spPr>
          <a:xfrm>
            <a:off x="5441275" y="5204683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المبيعات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278B9AC-53C9-7A7B-8DB8-3208D9E2F981}"/>
              </a:ext>
            </a:extLst>
          </p:cNvPr>
          <p:cNvSpPr/>
          <p:nvPr/>
        </p:nvSpPr>
        <p:spPr>
          <a:xfrm>
            <a:off x="8183272" y="5458792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الأصول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0D1348B-19DA-91CA-5C02-C023E95BB6A5}"/>
              </a:ext>
            </a:extLst>
          </p:cNvPr>
          <p:cNvSpPr/>
          <p:nvPr/>
        </p:nvSpPr>
        <p:spPr>
          <a:xfrm>
            <a:off x="5441275" y="5887428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مجموع صافي الأصول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16B6B1B-5748-D19F-9EFE-CADEF7321E57}"/>
              </a:ext>
            </a:extLst>
          </p:cNvPr>
          <p:cNvSpPr/>
          <p:nvPr/>
        </p:nvSpPr>
        <p:spPr>
          <a:xfrm>
            <a:off x="3202697" y="40067"/>
            <a:ext cx="1796636" cy="4561541"/>
          </a:xfrm>
          <a:custGeom>
            <a:avLst/>
            <a:gdLst>
              <a:gd name="connsiteX0" fmla="*/ 0 w 1796636"/>
              <a:gd name="connsiteY0" fmla="*/ 299445 h 4561541"/>
              <a:gd name="connsiteX1" fmla="*/ 299445 w 1796636"/>
              <a:gd name="connsiteY1" fmla="*/ 0 h 4561541"/>
              <a:gd name="connsiteX2" fmla="*/ 922273 w 1796636"/>
              <a:gd name="connsiteY2" fmla="*/ 0 h 4561541"/>
              <a:gd name="connsiteX3" fmla="*/ 1497191 w 1796636"/>
              <a:gd name="connsiteY3" fmla="*/ 0 h 4561541"/>
              <a:gd name="connsiteX4" fmla="*/ 1796636 w 1796636"/>
              <a:gd name="connsiteY4" fmla="*/ 299445 h 4561541"/>
              <a:gd name="connsiteX5" fmla="*/ 1796636 w 1796636"/>
              <a:gd name="connsiteY5" fmla="*/ 880634 h 4561541"/>
              <a:gd name="connsiteX6" fmla="*/ 1796636 w 1796636"/>
              <a:gd name="connsiteY6" fmla="*/ 1620329 h 4561541"/>
              <a:gd name="connsiteX7" fmla="*/ 1796636 w 1796636"/>
              <a:gd name="connsiteY7" fmla="*/ 2201517 h 4561541"/>
              <a:gd name="connsiteX8" fmla="*/ 1796636 w 1796636"/>
              <a:gd name="connsiteY8" fmla="*/ 2941212 h 4561541"/>
              <a:gd name="connsiteX9" fmla="*/ 1796636 w 1796636"/>
              <a:gd name="connsiteY9" fmla="*/ 3482775 h 4561541"/>
              <a:gd name="connsiteX10" fmla="*/ 1796636 w 1796636"/>
              <a:gd name="connsiteY10" fmla="*/ 4262096 h 4561541"/>
              <a:gd name="connsiteX11" fmla="*/ 1497191 w 1796636"/>
              <a:gd name="connsiteY11" fmla="*/ 4561541 h 4561541"/>
              <a:gd name="connsiteX12" fmla="*/ 934250 w 1796636"/>
              <a:gd name="connsiteY12" fmla="*/ 4561541 h 4561541"/>
              <a:gd name="connsiteX13" fmla="*/ 299445 w 1796636"/>
              <a:gd name="connsiteY13" fmla="*/ 4561541 h 4561541"/>
              <a:gd name="connsiteX14" fmla="*/ 0 w 1796636"/>
              <a:gd name="connsiteY14" fmla="*/ 4262096 h 4561541"/>
              <a:gd name="connsiteX15" fmla="*/ 0 w 1796636"/>
              <a:gd name="connsiteY15" fmla="*/ 3562028 h 4561541"/>
              <a:gd name="connsiteX16" fmla="*/ 0 w 1796636"/>
              <a:gd name="connsiteY16" fmla="*/ 2901586 h 4561541"/>
              <a:gd name="connsiteX17" fmla="*/ 0 w 1796636"/>
              <a:gd name="connsiteY17" fmla="*/ 2360024 h 4561541"/>
              <a:gd name="connsiteX18" fmla="*/ 0 w 1796636"/>
              <a:gd name="connsiteY18" fmla="*/ 1778835 h 4561541"/>
              <a:gd name="connsiteX19" fmla="*/ 0 w 1796636"/>
              <a:gd name="connsiteY19" fmla="*/ 1039140 h 4561541"/>
              <a:gd name="connsiteX20" fmla="*/ 0 w 1796636"/>
              <a:gd name="connsiteY20" fmla="*/ 299445 h 456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96636" h="4561541" extrusionOk="0">
                <a:moveTo>
                  <a:pt x="0" y="299445"/>
                </a:moveTo>
                <a:cubicBezTo>
                  <a:pt x="-5026" y="130966"/>
                  <a:pt x="99680" y="12905"/>
                  <a:pt x="299445" y="0"/>
                </a:cubicBezTo>
                <a:cubicBezTo>
                  <a:pt x="428185" y="-5256"/>
                  <a:pt x="794039" y="-17068"/>
                  <a:pt x="922273" y="0"/>
                </a:cubicBezTo>
                <a:cubicBezTo>
                  <a:pt x="1050507" y="17068"/>
                  <a:pt x="1317172" y="14802"/>
                  <a:pt x="1497191" y="0"/>
                </a:cubicBezTo>
                <a:cubicBezTo>
                  <a:pt x="1657311" y="-2878"/>
                  <a:pt x="1831298" y="150628"/>
                  <a:pt x="1796636" y="299445"/>
                </a:cubicBezTo>
                <a:cubicBezTo>
                  <a:pt x="1786865" y="500574"/>
                  <a:pt x="1805094" y="679447"/>
                  <a:pt x="1796636" y="880634"/>
                </a:cubicBezTo>
                <a:cubicBezTo>
                  <a:pt x="1788178" y="1081821"/>
                  <a:pt x="1761016" y="1338389"/>
                  <a:pt x="1796636" y="1620329"/>
                </a:cubicBezTo>
                <a:cubicBezTo>
                  <a:pt x="1832256" y="1902270"/>
                  <a:pt x="1777558" y="2051028"/>
                  <a:pt x="1796636" y="2201517"/>
                </a:cubicBezTo>
                <a:cubicBezTo>
                  <a:pt x="1815714" y="2352006"/>
                  <a:pt x="1801356" y="2605333"/>
                  <a:pt x="1796636" y="2941212"/>
                </a:cubicBezTo>
                <a:cubicBezTo>
                  <a:pt x="1791916" y="3277092"/>
                  <a:pt x="1803414" y="3241955"/>
                  <a:pt x="1796636" y="3482775"/>
                </a:cubicBezTo>
                <a:cubicBezTo>
                  <a:pt x="1789858" y="3723595"/>
                  <a:pt x="1799601" y="4072710"/>
                  <a:pt x="1796636" y="4262096"/>
                </a:cubicBezTo>
                <a:cubicBezTo>
                  <a:pt x="1818016" y="4459301"/>
                  <a:pt x="1664531" y="4581850"/>
                  <a:pt x="1497191" y="4561541"/>
                </a:cubicBezTo>
                <a:cubicBezTo>
                  <a:pt x="1283113" y="4536901"/>
                  <a:pt x="1059114" y="4571424"/>
                  <a:pt x="934250" y="4561541"/>
                </a:cubicBezTo>
                <a:cubicBezTo>
                  <a:pt x="809386" y="4551658"/>
                  <a:pt x="549164" y="4576567"/>
                  <a:pt x="299445" y="4561541"/>
                </a:cubicBezTo>
                <a:cubicBezTo>
                  <a:pt x="114024" y="4564832"/>
                  <a:pt x="-23003" y="4411603"/>
                  <a:pt x="0" y="4262096"/>
                </a:cubicBezTo>
                <a:cubicBezTo>
                  <a:pt x="24836" y="3914142"/>
                  <a:pt x="-19561" y="3735072"/>
                  <a:pt x="0" y="3562028"/>
                </a:cubicBezTo>
                <a:cubicBezTo>
                  <a:pt x="19561" y="3388984"/>
                  <a:pt x="-28078" y="3056585"/>
                  <a:pt x="0" y="2901586"/>
                </a:cubicBezTo>
                <a:cubicBezTo>
                  <a:pt x="28078" y="2746587"/>
                  <a:pt x="-14253" y="2629785"/>
                  <a:pt x="0" y="2360024"/>
                </a:cubicBezTo>
                <a:cubicBezTo>
                  <a:pt x="14253" y="2090263"/>
                  <a:pt x="-24399" y="1998251"/>
                  <a:pt x="0" y="1778835"/>
                </a:cubicBezTo>
                <a:cubicBezTo>
                  <a:pt x="24399" y="1559419"/>
                  <a:pt x="-24084" y="1302080"/>
                  <a:pt x="0" y="1039140"/>
                </a:cubicBezTo>
                <a:cubicBezTo>
                  <a:pt x="24084" y="776201"/>
                  <a:pt x="16204" y="536400"/>
                  <a:pt x="0" y="299445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1980" y="6188074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44213" y="85104"/>
            <a:ext cx="2772973" cy="399590"/>
          </a:xfrm>
          <a:custGeom>
            <a:avLst/>
            <a:gdLst>
              <a:gd name="connsiteX0" fmla="*/ 0 w 2772973"/>
              <a:gd name="connsiteY0" fmla="*/ 66600 h 399590"/>
              <a:gd name="connsiteX1" fmla="*/ 66600 w 2772973"/>
              <a:gd name="connsiteY1" fmla="*/ 0 h 399590"/>
              <a:gd name="connsiteX2" fmla="*/ 726543 w 2772973"/>
              <a:gd name="connsiteY2" fmla="*/ 0 h 399590"/>
              <a:gd name="connsiteX3" fmla="*/ 1439282 w 2772973"/>
              <a:gd name="connsiteY3" fmla="*/ 0 h 399590"/>
              <a:gd name="connsiteX4" fmla="*/ 2706373 w 2772973"/>
              <a:gd name="connsiteY4" fmla="*/ 0 h 399590"/>
              <a:gd name="connsiteX5" fmla="*/ 2772973 w 2772973"/>
              <a:gd name="connsiteY5" fmla="*/ 66600 h 399590"/>
              <a:gd name="connsiteX6" fmla="*/ 2772973 w 2772973"/>
              <a:gd name="connsiteY6" fmla="*/ 332990 h 399590"/>
              <a:gd name="connsiteX7" fmla="*/ 2706373 w 2772973"/>
              <a:gd name="connsiteY7" fmla="*/ 399590 h 399590"/>
              <a:gd name="connsiteX8" fmla="*/ 2020032 w 2772973"/>
              <a:gd name="connsiteY8" fmla="*/ 399590 h 399590"/>
              <a:gd name="connsiteX9" fmla="*/ 1333691 w 2772973"/>
              <a:gd name="connsiteY9" fmla="*/ 399590 h 399590"/>
              <a:gd name="connsiteX10" fmla="*/ 752941 w 2772973"/>
              <a:gd name="connsiteY10" fmla="*/ 399590 h 399590"/>
              <a:gd name="connsiteX11" fmla="*/ 66600 w 2772973"/>
              <a:gd name="connsiteY11" fmla="*/ 399590 h 399590"/>
              <a:gd name="connsiteX12" fmla="*/ 0 w 2772973"/>
              <a:gd name="connsiteY12" fmla="*/ 332990 h 399590"/>
              <a:gd name="connsiteX13" fmla="*/ 0 w 277297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297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18102" y="-9678"/>
                  <a:pt x="436919" y="-16180"/>
                  <a:pt x="726543" y="0"/>
                </a:cubicBezTo>
                <a:cubicBezTo>
                  <a:pt x="1016167" y="16180"/>
                  <a:pt x="1102763" y="-3552"/>
                  <a:pt x="1439282" y="0"/>
                </a:cubicBezTo>
                <a:cubicBezTo>
                  <a:pt x="1775801" y="3552"/>
                  <a:pt x="2249963" y="38803"/>
                  <a:pt x="2706373" y="0"/>
                </a:cubicBezTo>
                <a:cubicBezTo>
                  <a:pt x="2740611" y="3418"/>
                  <a:pt x="2772727" y="25716"/>
                  <a:pt x="2772973" y="66600"/>
                </a:cubicBezTo>
                <a:cubicBezTo>
                  <a:pt x="2773591" y="163177"/>
                  <a:pt x="2778924" y="233743"/>
                  <a:pt x="2772973" y="332990"/>
                </a:cubicBezTo>
                <a:cubicBezTo>
                  <a:pt x="2766816" y="368193"/>
                  <a:pt x="2742337" y="398983"/>
                  <a:pt x="2706373" y="399590"/>
                </a:cubicBezTo>
                <a:cubicBezTo>
                  <a:pt x="2498788" y="385884"/>
                  <a:pt x="2344354" y="425502"/>
                  <a:pt x="2020032" y="399590"/>
                </a:cubicBezTo>
                <a:cubicBezTo>
                  <a:pt x="1695710" y="373678"/>
                  <a:pt x="1540112" y="380797"/>
                  <a:pt x="1333691" y="399590"/>
                </a:cubicBezTo>
                <a:cubicBezTo>
                  <a:pt x="1127270" y="418383"/>
                  <a:pt x="897754" y="424017"/>
                  <a:pt x="752941" y="399590"/>
                </a:cubicBezTo>
                <a:cubicBezTo>
                  <a:pt x="608128" y="375164"/>
                  <a:pt x="235283" y="39227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حقوق الملكية</a:t>
            </a:r>
            <a:endParaRPr lang="en-US" sz="14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470669" y="387224"/>
            <a:ext cx="1099562" cy="469856"/>
          </a:xfrm>
          <a:custGeom>
            <a:avLst/>
            <a:gdLst>
              <a:gd name="connsiteX0" fmla="*/ 0 w 1099562"/>
              <a:gd name="connsiteY0" fmla="*/ 78311 h 469856"/>
              <a:gd name="connsiteX1" fmla="*/ 78311 w 1099562"/>
              <a:gd name="connsiteY1" fmla="*/ 0 h 469856"/>
              <a:gd name="connsiteX2" fmla="*/ 530922 w 1099562"/>
              <a:gd name="connsiteY2" fmla="*/ 0 h 469856"/>
              <a:gd name="connsiteX3" fmla="*/ 1021251 w 1099562"/>
              <a:gd name="connsiteY3" fmla="*/ 0 h 469856"/>
              <a:gd name="connsiteX4" fmla="*/ 1099562 w 1099562"/>
              <a:gd name="connsiteY4" fmla="*/ 78311 h 469856"/>
              <a:gd name="connsiteX5" fmla="*/ 1099562 w 1099562"/>
              <a:gd name="connsiteY5" fmla="*/ 391545 h 469856"/>
              <a:gd name="connsiteX6" fmla="*/ 1021251 w 1099562"/>
              <a:gd name="connsiteY6" fmla="*/ 469856 h 469856"/>
              <a:gd name="connsiteX7" fmla="*/ 568640 w 1099562"/>
              <a:gd name="connsiteY7" fmla="*/ 469856 h 469856"/>
              <a:gd name="connsiteX8" fmla="*/ 78311 w 1099562"/>
              <a:gd name="connsiteY8" fmla="*/ 469856 h 469856"/>
              <a:gd name="connsiteX9" fmla="*/ 0 w 1099562"/>
              <a:gd name="connsiteY9" fmla="*/ 391545 h 469856"/>
              <a:gd name="connsiteX10" fmla="*/ 0 w 1099562"/>
              <a:gd name="connsiteY10" fmla="*/ 78311 h 46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9562" h="469856" fill="none" extrusionOk="0">
                <a:moveTo>
                  <a:pt x="0" y="78311"/>
                </a:moveTo>
                <a:cubicBezTo>
                  <a:pt x="-4051" y="43360"/>
                  <a:pt x="28104" y="4240"/>
                  <a:pt x="78311" y="0"/>
                </a:cubicBezTo>
                <a:cubicBezTo>
                  <a:pt x="215183" y="-20383"/>
                  <a:pt x="348860" y="3009"/>
                  <a:pt x="530922" y="0"/>
                </a:cubicBezTo>
                <a:cubicBezTo>
                  <a:pt x="712984" y="-3009"/>
                  <a:pt x="864435" y="-11863"/>
                  <a:pt x="1021251" y="0"/>
                </a:cubicBezTo>
                <a:cubicBezTo>
                  <a:pt x="1064772" y="-1818"/>
                  <a:pt x="1105627" y="36620"/>
                  <a:pt x="1099562" y="78311"/>
                </a:cubicBezTo>
                <a:cubicBezTo>
                  <a:pt x="1102477" y="215043"/>
                  <a:pt x="1108375" y="269386"/>
                  <a:pt x="1099562" y="391545"/>
                </a:cubicBezTo>
                <a:cubicBezTo>
                  <a:pt x="1094339" y="434283"/>
                  <a:pt x="1070752" y="466783"/>
                  <a:pt x="1021251" y="469856"/>
                </a:cubicBezTo>
                <a:cubicBezTo>
                  <a:pt x="930525" y="449882"/>
                  <a:pt x="784523" y="478265"/>
                  <a:pt x="568640" y="469856"/>
                </a:cubicBezTo>
                <a:cubicBezTo>
                  <a:pt x="352757" y="461447"/>
                  <a:pt x="254949" y="463473"/>
                  <a:pt x="78311" y="469856"/>
                </a:cubicBezTo>
                <a:cubicBezTo>
                  <a:pt x="34073" y="471247"/>
                  <a:pt x="7318" y="433906"/>
                  <a:pt x="0" y="391545"/>
                </a:cubicBezTo>
                <a:cubicBezTo>
                  <a:pt x="6446" y="262122"/>
                  <a:pt x="-432" y="220110"/>
                  <a:pt x="0" y="78311"/>
                </a:cubicBezTo>
                <a:close/>
              </a:path>
              <a:path w="1099562" h="469856" stroke="0" extrusionOk="0">
                <a:moveTo>
                  <a:pt x="0" y="78311"/>
                </a:moveTo>
                <a:cubicBezTo>
                  <a:pt x="2736" y="31131"/>
                  <a:pt x="34645" y="3095"/>
                  <a:pt x="78311" y="0"/>
                </a:cubicBezTo>
                <a:cubicBezTo>
                  <a:pt x="311496" y="-16607"/>
                  <a:pt x="349019" y="-21227"/>
                  <a:pt x="549781" y="0"/>
                </a:cubicBezTo>
                <a:cubicBezTo>
                  <a:pt x="750543" y="21227"/>
                  <a:pt x="807198" y="836"/>
                  <a:pt x="1021251" y="0"/>
                </a:cubicBezTo>
                <a:cubicBezTo>
                  <a:pt x="1062273" y="-2463"/>
                  <a:pt x="1103356" y="33473"/>
                  <a:pt x="1099562" y="78311"/>
                </a:cubicBezTo>
                <a:cubicBezTo>
                  <a:pt x="1104363" y="175443"/>
                  <a:pt x="1109995" y="297142"/>
                  <a:pt x="1099562" y="391545"/>
                </a:cubicBezTo>
                <a:cubicBezTo>
                  <a:pt x="1097441" y="437735"/>
                  <a:pt x="1071191" y="468447"/>
                  <a:pt x="1021251" y="469856"/>
                </a:cubicBezTo>
                <a:cubicBezTo>
                  <a:pt x="830989" y="482429"/>
                  <a:pt x="698631" y="458360"/>
                  <a:pt x="568640" y="469856"/>
                </a:cubicBezTo>
                <a:cubicBezTo>
                  <a:pt x="438649" y="481352"/>
                  <a:pt x="318704" y="481013"/>
                  <a:pt x="78311" y="469856"/>
                </a:cubicBezTo>
                <a:cubicBezTo>
                  <a:pt x="36972" y="472837"/>
                  <a:pt x="-754" y="438232"/>
                  <a:pt x="0" y="391545"/>
                </a:cubicBezTo>
                <a:cubicBezTo>
                  <a:pt x="-2488" y="253157"/>
                  <a:pt x="-3999" y="195878"/>
                  <a:pt x="0" y="7831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موارد</a:t>
            </a:r>
            <a:endParaRPr lang="en-US" sz="28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5467346" y="376106"/>
            <a:ext cx="1103622" cy="399590"/>
          </a:xfrm>
          <a:custGeom>
            <a:avLst/>
            <a:gdLst>
              <a:gd name="connsiteX0" fmla="*/ 0 w 1103622"/>
              <a:gd name="connsiteY0" fmla="*/ 66600 h 399590"/>
              <a:gd name="connsiteX1" fmla="*/ 66600 w 1103622"/>
              <a:gd name="connsiteY1" fmla="*/ 0 h 399590"/>
              <a:gd name="connsiteX2" fmla="*/ 532403 w 1103622"/>
              <a:gd name="connsiteY2" fmla="*/ 0 h 399590"/>
              <a:gd name="connsiteX3" fmla="*/ 1037022 w 1103622"/>
              <a:gd name="connsiteY3" fmla="*/ 0 h 399590"/>
              <a:gd name="connsiteX4" fmla="*/ 1103622 w 1103622"/>
              <a:gd name="connsiteY4" fmla="*/ 66600 h 399590"/>
              <a:gd name="connsiteX5" fmla="*/ 1103622 w 1103622"/>
              <a:gd name="connsiteY5" fmla="*/ 332990 h 399590"/>
              <a:gd name="connsiteX6" fmla="*/ 1037022 w 1103622"/>
              <a:gd name="connsiteY6" fmla="*/ 399590 h 399590"/>
              <a:gd name="connsiteX7" fmla="*/ 571219 w 1103622"/>
              <a:gd name="connsiteY7" fmla="*/ 399590 h 399590"/>
              <a:gd name="connsiteX8" fmla="*/ 66600 w 1103622"/>
              <a:gd name="connsiteY8" fmla="*/ 399590 h 399590"/>
              <a:gd name="connsiteX9" fmla="*/ 0 w 1103622"/>
              <a:gd name="connsiteY9" fmla="*/ 332990 h 399590"/>
              <a:gd name="connsiteX10" fmla="*/ 0 w 1103622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3622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8439" y="-9619"/>
                  <a:pt x="429664" y="19163"/>
                  <a:pt x="532403" y="0"/>
                </a:cubicBezTo>
                <a:cubicBezTo>
                  <a:pt x="635142" y="-19163"/>
                  <a:pt x="906594" y="-6059"/>
                  <a:pt x="1037022" y="0"/>
                </a:cubicBezTo>
                <a:cubicBezTo>
                  <a:pt x="1074646" y="-5652"/>
                  <a:pt x="1107923" y="30923"/>
                  <a:pt x="1103622" y="66600"/>
                </a:cubicBezTo>
                <a:cubicBezTo>
                  <a:pt x="1114462" y="142846"/>
                  <a:pt x="1113291" y="251105"/>
                  <a:pt x="1103622" y="332990"/>
                </a:cubicBezTo>
                <a:cubicBezTo>
                  <a:pt x="1099177" y="369336"/>
                  <a:pt x="1076703" y="398165"/>
                  <a:pt x="1037022" y="399590"/>
                </a:cubicBezTo>
                <a:cubicBezTo>
                  <a:pt x="845306" y="409867"/>
                  <a:pt x="760393" y="391253"/>
                  <a:pt x="571219" y="399590"/>
                </a:cubicBezTo>
                <a:cubicBezTo>
                  <a:pt x="382045" y="407927"/>
                  <a:pt x="170610" y="40363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10362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379" y="1072"/>
                  <a:pt x="423267" y="-17461"/>
                  <a:pt x="551811" y="0"/>
                </a:cubicBezTo>
                <a:cubicBezTo>
                  <a:pt x="680355" y="17461"/>
                  <a:pt x="848358" y="9991"/>
                  <a:pt x="1037022" y="0"/>
                </a:cubicBezTo>
                <a:cubicBezTo>
                  <a:pt x="1068098" y="-6310"/>
                  <a:pt x="1109060" y="27542"/>
                  <a:pt x="1103622" y="66600"/>
                </a:cubicBezTo>
                <a:cubicBezTo>
                  <a:pt x="1101928" y="189726"/>
                  <a:pt x="1109221" y="245350"/>
                  <a:pt x="1103622" y="332990"/>
                </a:cubicBezTo>
                <a:cubicBezTo>
                  <a:pt x="1099307" y="375755"/>
                  <a:pt x="1079702" y="398348"/>
                  <a:pt x="1037022" y="399590"/>
                </a:cubicBezTo>
                <a:cubicBezTo>
                  <a:pt x="877653" y="415875"/>
                  <a:pt x="679323" y="420149"/>
                  <a:pt x="571219" y="399590"/>
                </a:cubicBezTo>
                <a:cubicBezTo>
                  <a:pt x="463115" y="379031"/>
                  <a:pt x="265729" y="41675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B8B09BF-BB8C-14DF-87CF-E1A9AD86430C}"/>
              </a:ext>
            </a:extLst>
          </p:cNvPr>
          <p:cNvSpPr/>
          <p:nvPr/>
        </p:nvSpPr>
        <p:spPr>
          <a:xfrm>
            <a:off x="6202216" y="3875645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المبيعات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33A9FF-DB93-5FC4-A890-F118D725E39A}"/>
              </a:ext>
            </a:extLst>
          </p:cNvPr>
          <p:cNvSpPr/>
          <p:nvPr/>
        </p:nvSpPr>
        <p:spPr>
          <a:xfrm>
            <a:off x="6121272" y="4570179"/>
            <a:ext cx="1971124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4A5F5A-3950-3018-CD90-FCAC5D63D1DE}"/>
              </a:ext>
            </a:extLst>
          </p:cNvPr>
          <p:cNvCxnSpPr>
            <a:cxnSpLocks/>
          </p:cNvCxnSpPr>
          <p:nvPr/>
        </p:nvCxnSpPr>
        <p:spPr>
          <a:xfrm flipH="1">
            <a:off x="6038754" y="4429137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4D7796E-6D4A-A382-C718-8B2690011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09" y="4268095"/>
            <a:ext cx="453126" cy="30208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6BC0838-EC23-4A9A-3909-59BEBC7C085F}"/>
              </a:ext>
            </a:extLst>
          </p:cNvPr>
          <p:cNvSpPr/>
          <p:nvPr/>
        </p:nvSpPr>
        <p:spPr>
          <a:xfrm>
            <a:off x="8944213" y="4129754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حقوق الملكية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1138ED-FDB4-E684-D84F-B72B9F1C2B3C}"/>
              </a:ext>
            </a:extLst>
          </p:cNvPr>
          <p:cNvSpPr/>
          <p:nvPr/>
        </p:nvSpPr>
        <p:spPr>
          <a:xfrm>
            <a:off x="5431260" y="3556489"/>
            <a:ext cx="5645390" cy="1885651"/>
          </a:xfrm>
          <a:custGeom>
            <a:avLst/>
            <a:gdLst>
              <a:gd name="connsiteX0" fmla="*/ 0 w 5645390"/>
              <a:gd name="connsiteY0" fmla="*/ 314281 h 1885651"/>
              <a:gd name="connsiteX1" fmla="*/ 314281 w 5645390"/>
              <a:gd name="connsiteY1" fmla="*/ 0 h 1885651"/>
              <a:gd name="connsiteX2" fmla="*/ 1041721 w 5645390"/>
              <a:gd name="connsiteY2" fmla="*/ 0 h 1885651"/>
              <a:gd name="connsiteX3" fmla="*/ 1618656 w 5645390"/>
              <a:gd name="connsiteY3" fmla="*/ 0 h 1885651"/>
              <a:gd name="connsiteX4" fmla="*/ 2145423 w 5645390"/>
              <a:gd name="connsiteY4" fmla="*/ 0 h 1885651"/>
              <a:gd name="connsiteX5" fmla="*/ 2822695 w 5645390"/>
              <a:gd name="connsiteY5" fmla="*/ 0 h 1885651"/>
              <a:gd name="connsiteX6" fmla="*/ 3399630 w 5645390"/>
              <a:gd name="connsiteY6" fmla="*/ 0 h 1885651"/>
              <a:gd name="connsiteX7" fmla="*/ 4127070 w 5645390"/>
              <a:gd name="connsiteY7" fmla="*/ 0 h 1885651"/>
              <a:gd name="connsiteX8" fmla="*/ 4653837 w 5645390"/>
              <a:gd name="connsiteY8" fmla="*/ 0 h 1885651"/>
              <a:gd name="connsiteX9" fmla="*/ 5331109 w 5645390"/>
              <a:gd name="connsiteY9" fmla="*/ 0 h 1885651"/>
              <a:gd name="connsiteX10" fmla="*/ 5645390 w 5645390"/>
              <a:gd name="connsiteY10" fmla="*/ 314281 h 1885651"/>
              <a:gd name="connsiteX11" fmla="*/ 5645390 w 5645390"/>
              <a:gd name="connsiteY11" fmla="*/ 942826 h 1885651"/>
              <a:gd name="connsiteX12" fmla="*/ 5645390 w 5645390"/>
              <a:gd name="connsiteY12" fmla="*/ 1571370 h 1885651"/>
              <a:gd name="connsiteX13" fmla="*/ 5331109 w 5645390"/>
              <a:gd name="connsiteY13" fmla="*/ 1885651 h 1885651"/>
              <a:gd name="connsiteX14" fmla="*/ 4704006 w 5645390"/>
              <a:gd name="connsiteY14" fmla="*/ 1885651 h 1885651"/>
              <a:gd name="connsiteX15" fmla="*/ 4076902 w 5645390"/>
              <a:gd name="connsiteY15" fmla="*/ 1885651 h 1885651"/>
              <a:gd name="connsiteX16" fmla="*/ 3349462 w 5645390"/>
              <a:gd name="connsiteY16" fmla="*/ 1885651 h 1885651"/>
              <a:gd name="connsiteX17" fmla="*/ 2722358 w 5645390"/>
              <a:gd name="connsiteY17" fmla="*/ 1885651 h 1885651"/>
              <a:gd name="connsiteX18" fmla="*/ 2245760 w 5645390"/>
              <a:gd name="connsiteY18" fmla="*/ 1885651 h 1885651"/>
              <a:gd name="connsiteX19" fmla="*/ 1718993 w 5645390"/>
              <a:gd name="connsiteY19" fmla="*/ 1885651 h 1885651"/>
              <a:gd name="connsiteX20" fmla="*/ 991553 w 5645390"/>
              <a:gd name="connsiteY20" fmla="*/ 1885651 h 1885651"/>
              <a:gd name="connsiteX21" fmla="*/ 314281 w 5645390"/>
              <a:gd name="connsiteY21" fmla="*/ 1885651 h 1885651"/>
              <a:gd name="connsiteX22" fmla="*/ 0 w 5645390"/>
              <a:gd name="connsiteY22" fmla="*/ 1571370 h 1885651"/>
              <a:gd name="connsiteX23" fmla="*/ 0 w 5645390"/>
              <a:gd name="connsiteY23" fmla="*/ 930255 h 1885651"/>
              <a:gd name="connsiteX24" fmla="*/ 0 w 5645390"/>
              <a:gd name="connsiteY24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45390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589795" y="18427"/>
                  <a:pt x="752422" y="-35791"/>
                  <a:pt x="1041721" y="0"/>
                </a:cubicBezTo>
                <a:cubicBezTo>
                  <a:pt x="1331020" y="35791"/>
                  <a:pt x="1470069" y="-594"/>
                  <a:pt x="1618656" y="0"/>
                </a:cubicBezTo>
                <a:cubicBezTo>
                  <a:pt x="1767244" y="594"/>
                  <a:pt x="1983769" y="-5185"/>
                  <a:pt x="2145423" y="0"/>
                </a:cubicBezTo>
                <a:cubicBezTo>
                  <a:pt x="2307077" y="5185"/>
                  <a:pt x="2590400" y="15508"/>
                  <a:pt x="2822695" y="0"/>
                </a:cubicBezTo>
                <a:cubicBezTo>
                  <a:pt x="3054990" y="-15508"/>
                  <a:pt x="3165863" y="-1678"/>
                  <a:pt x="3399630" y="0"/>
                </a:cubicBezTo>
                <a:cubicBezTo>
                  <a:pt x="3633398" y="1678"/>
                  <a:pt x="3916327" y="16187"/>
                  <a:pt x="4127070" y="0"/>
                </a:cubicBezTo>
                <a:cubicBezTo>
                  <a:pt x="4337813" y="-16187"/>
                  <a:pt x="4531376" y="12517"/>
                  <a:pt x="4653837" y="0"/>
                </a:cubicBezTo>
                <a:cubicBezTo>
                  <a:pt x="4776298" y="-12517"/>
                  <a:pt x="5014791" y="-14405"/>
                  <a:pt x="5331109" y="0"/>
                </a:cubicBezTo>
                <a:cubicBezTo>
                  <a:pt x="5508787" y="987"/>
                  <a:pt x="5606531" y="134423"/>
                  <a:pt x="5645390" y="314281"/>
                </a:cubicBezTo>
                <a:cubicBezTo>
                  <a:pt x="5621418" y="603694"/>
                  <a:pt x="5674886" y="690217"/>
                  <a:pt x="5645390" y="942826"/>
                </a:cubicBezTo>
                <a:cubicBezTo>
                  <a:pt x="5615894" y="1195435"/>
                  <a:pt x="5637361" y="1357952"/>
                  <a:pt x="5645390" y="1571370"/>
                </a:cubicBezTo>
                <a:cubicBezTo>
                  <a:pt x="5671821" y="1777319"/>
                  <a:pt x="5524054" y="1868690"/>
                  <a:pt x="5331109" y="1885651"/>
                </a:cubicBezTo>
                <a:cubicBezTo>
                  <a:pt x="5055951" y="1903692"/>
                  <a:pt x="4977986" y="1871598"/>
                  <a:pt x="4704006" y="1885651"/>
                </a:cubicBezTo>
                <a:cubicBezTo>
                  <a:pt x="4430026" y="1899704"/>
                  <a:pt x="4277709" y="1867858"/>
                  <a:pt x="4076902" y="1885651"/>
                </a:cubicBezTo>
                <a:cubicBezTo>
                  <a:pt x="3876095" y="1903444"/>
                  <a:pt x="3531470" y="1911359"/>
                  <a:pt x="3349462" y="1885651"/>
                </a:cubicBezTo>
                <a:cubicBezTo>
                  <a:pt x="3167454" y="1859943"/>
                  <a:pt x="2991553" y="1864079"/>
                  <a:pt x="2722358" y="1885651"/>
                </a:cubicBezTo>
                <a:cubicBezTo>
                  <a:pt x="2453163" y="1907223"/>
                  <a:pt x="2351740" y="1873481"/>
                  <a:pt x="2245760" y="1885651"/>
                </a:cubicBezTo>
                <a:cubicBezTo>
                  <a:pt x="2139780" y="1897821"/>
                  <a:pt x="1863503" y="1862628"/>
                  <a:pt x="1718993" y="1885651"/>
                </a:cubicBezTo>
                <a:cubicBezTo>
                  <a:pt x="1574483" y="1908674"/>
                  <a:pt x="1146871" y="1860407"/>
                  <a:pt x="991553" y="1885651"/>
                </a:cubicBezTo>
                <a:cubicBezTo>
                  <a:pt x="836235" y="1910895"/>
                  <a:pt x="562678" y="1899439"/>
                  <a:pt x="314281" y="1885651"/>
                </a:cubicBezTo>
                <a:cubicBezTo>
                  <a:pt x="144080" y="1892327"/>
                  <a:pt x="-29500" y="1760500"/>
                  <a:pt x="0" y="1571370"/>
                </a:cubicBezTo>
                <a:cubicBezTo>
                  <a:pt x="-10610" y="1399310"/>
                  <a:pt x="20344" y="1139105"/>
                  <a:pt x="0" y="930255"/>
                </a:cubicBezTo>
                <a:cubicBezTo>
                  <a:pt x="-20344" y="721405"/>
                  <a:pt x="-25540" y="602181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2AD5904-92FF-2841-745D-8D8AF07631C3}"/>
              </a:ext>
            </a:extLst>
          </p:cNvPr>
          <p:cNvSpPr/>
          <p:nvPr/>
        </p:nvSpPr>
        <p:spPr>
          <a:xfrm>
            <a:off x="3533896" y="410151"/>
            <a:ext cx="1065673" cy="399590"/>
          </a:xfrm>
          <a:custGeom>
            <a:avLst/>
            <a:gdLst>
              <a:gd name="connsiteX0" fmla="*/ 0 w 1065673"/>
              <a:gd name="connsiteY0" fmla="*/ 66600 h 399590"/>
              <a:gd name="connsiteX1" fmla="*/ 66600 w 1065673"/>
              <a:gd name="connsiteY1" fmla="*/ 0 h 399590"/>
              <a:gd name="connsiteX2" fmla="*/ 514187 w 1065673"/>
              <a:gd name="connsiteY2" fmla="*/ 0 h 399590"/>
              <a:gd name="connsiteX3" fmla="*/ 999073 w 1065673"/>
              <a:gd name="connsiteY3" fmla="*/ 0 h 399590"/>
              <a:gd name="connsiteX4" fmla="*/ 1065673 w 1065673"/>
              <a:gd name="connsiteY4" fmla="*/ 66600 h 399590"/>
              <a:gd name="connsiteX5" fmla="*/ 1065673 w 1065673"/>
              <a:gd name="connsiteY5" fmla="*/ 332990 h 399590"/>
              <a:gd name="connsiteX6" fmla="*/ 999073 w 1065673"/>
              <a:gd name="connsiteY6" fmla="*/ 399590 h 399590"/>
              <a:gd name="connsiteX7" fmla="*/ 551486 w 1065673"/>
              <a:gd name="connsiteY7" fmla="*/ 399590 h 399590"/>
              <a:gd name="connsiteX8" fmla="*/ 66600 w 1065673"/>
              <a:gd name="connsiteY8" fmla="*/ 399590 h 399590"/>
              <a:gd name="connsiteX9" fmla="*/ 0 w 1065673"/>
              <a:gd name="connsiteY9" fmla="*/ 332990 h 399590"/>
              <a:gd name="connsiteX10" fmla="*/ 0 w 1065673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5673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76627" y="16361"/>
                  <a:pt x="422214" y="-19732"/>
                  <a:pt x="514187" y="0"/>
                </a:cubicBezTo>
                <a:cubicBezTo>
                  <a:pt x="606160" y="19732"/>
                  <a:pt x="798141" y="-14494"/>
                  <a:pt x="999073" y="0"/>
                </a:cubicBezTo>
                <a:cubicBezTo>
                  <a:pt x="1036697" y="-5652"/>
                  <a:pt x="1069974" y="30923"/>
                  <a:pt x="1065673" y="66600"/>
                </a:cubicBezTo>
                <a:cubicBezTo>
                  <a:pt x="1076513" y="142846"/>
                  <a:pt x="1075342" y="251105"/>
                  <a:pt x="1065673" y="332990"/>
                </a:cubicBezTo>
                <a:cubicBezTo>
                  <a:pt x="1061228" y="369336"/>
                  <a:pt x="1038754" y="398165"/>
                  <a:pt x="999073" y="399590"/>
                </a:cubicBezTo>
                <a:cubicBezTo>
                  <a:pt x="877268" y="401459"/>
                  <a:pt x="681177" y="419824"/>
                  <a:pt x="551486" y="399590"/>
                </a:cubicBezTo>
                <a:cubicBezTo>
                  <a:pt x="421795" y="379356"/>
                  <a:pt x="286615" y="38135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6567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8632" y="1111"/>
                  <a:pt x="423833" y="-17965"/>
                  <a:pt x="532837" y="0"/>
                </a:cubicBezTo>
                <a:cubicBezTo>
                  <a:pt x="641841" y="17965"/>
                  <a:pt x="860070" y="5087"/>
                  <a:pt x="999073" y="0"/>
                </a:cubicBezTo>
                <a:cubicBezTo>
                  <a:pt x="1030149" y="-6310"/>
                  <a:pt x="1071111" y="27542"/>
                  <a:pt x="1065673" y="66600"/>
                </a:cubicBezTo>
                <a:cubicBezTo>
                  <a:pt x="1063979" y="189726"/>
                  <a:pt x="1071272" y="245350"/>
                  <a:pt x="1065673" y="332990"/>
                </a:cubicBezTo>
                <a:cubicBezTo>
                  <a:pt x="1061358" y="375755"/>
                  <a:pt x="1041753" y="398348"/>
                  <a:pt x="999073" y="399590"/>
                </a:cubicBezTo>
                <a:cubicBezTo>
                  <a:pt x="877440" y="389247"/>
                  <a:pt x="700238" y="417816"/>
                  <a:pt x="551486" y="399590"/>
                </a:cubicBezTo>
                <a:cubicBezTo>
                  <a:pt x="402734" y="381364"/>
                  <a:pt x="282059" y="422868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1285F-4A07-DFD6-A318-B937FB4BA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07" y="232312"/>
            <a:ext cx="779681" cy="779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D7D02-B12B-2B77-AA9E-6A66787D1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9" y="232313"/>
            <a:ext cx="779681" cy="77968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F94E42-3726-15A8-CBB9-312A9B83CDC3}"/>
              </a:ext>
            </a:extLst>
          </p:cNvPr>
          <p:cNvSpPr/>
          <p:nvPr/>
        </p:nvSpPr>
        <p:spPr>
          <a:xfrm>
            <a:off x="8285509" y="2666994"/>
            <a:ext cx="2631668" cy="399590"/>
          </a:xfrm>
          <a:custGeom>
            <a:avLst/>
            <a:gdLst>
              <a:gd name="connsiteX0" fmla="*/ 0 w 2631668"/>
              <a:gd name="connsiteY0" fmla="*/ 66600 h 399590"/>
              <a:gd name="connsiteX1" fmla="*/ 66600 w 2631668"/>
              <a:gd name="connsiteY1" fmla="*/ 0 h 399590"/>
              <a:gd name="connsiteX2" fmla="*/ 716202 w 2631668"/>
              <a:gd name="connsiteY2" fmla="*/ 0 h 399590"/>
              <a:gd name="connsiteX3" fmla="*/ 1290849 w 2631668"/>
              <a:gd name="connsiteY3" fmla="*/ 0 h 399590"/>
              <a:gd name="connsiteX4" fmla="*/ 1940451 w 2631668"/>
              <a:gd name="connsiteY4" fmla="*/ 0 h 399590"/>
              <a:gd name="connsiteX5" fmla="*/ 2565068 w 2631668"/>
              <a:gd name="connsiteY5" fmla="*/ 0 h 399590"/>
              <a:gd name="connsiteX6" fmla="*/ 2631668 w 2631668"/>
              <a:gd name="connsiteY6" fmla="*/ 66600 h 399590"/>
              <a:gd name="connsiteX7" fmla="*/ 2631668 w 2631668"/>
              <a:gd name="connsiteY7" fmla="*/ 332990 h 399590"/>
              <a:gd name="connsiteX8" fmla="*/ 2565068 w 2631668"/>
              <a:gd name="connsiteY8" fmla="*/ 399590 h 399590"/>
              <a:gd name="connsiteX9" fmla="*/ 1990420 w 2631668"/>
              <a:gd name="connsiteY9" fmla="*/ 399590 h 399590"/>
              <a:gd name="connsiteX10" fmla="*/ 1340819 w 2631668"/>
              <a:gd name="connsiteY10" fmla="*/ 399590 h 399590"/>
              <a:gd name="connsiteX11" fmla="*/ 766171 w 2631668"/>
              <a:gd name="connsiteY11" fmla="*/ 399590 h 399590"/>
              <a:gd name="connsiteX12" fmla="*/ 66600 w 2631668"/>
              <a:gd name="connsiteY12" fmla="*/ 399590 h 399590"/>
              <a:gd name="connsiteX13" fmla="*/ 0 w 2631668"/>
              <a:gd name="connsiteY13" fmla="*/ 332990 h 399590"/>
              <a:gd name="connsiteX14" fmla="*/ 0 w 263166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166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79568" y="-20785"/>
                  <a:pt x="456384" y="-26970"/>
                  <a:pt x="716202" y="0"/>
                </a:cubicBezTo>
                <a:cubicBezTo>
                  <a:pt x="976020" y="26970"/>
                  <a:pt x="1102030" y="-7257"/>
                  <a:pt x="1290849" y="0"/>
                </a:cubicBezTo>
                <a:cubicBezTo>
                  <a:pt x="1479668" y="7257"/>
                  <a:pt x="1685107" y="17770"/>
                  <a:pt x="1940451" y="0"/>
                </a:cubicBezTo>
                <a:cubicBezTo>
                  <a:pt x="2195795" y="-17770"/>
                  <a:pt x="2339879" y="-3838"/>
                  <a:pt x="2565068" y="0"/>
                </a:cubicBezTo>
                <a:cubicBezTo>
                  <a:pt x="2607829" y="2945"/>
                  <a:pt x="2631964" y="34586"/>
                  <a:pt x="2631668" y="66600"/>
                </a:cubicBezTo>
                <a:cubicBezTo>
                  <a:pt x="2631259" y="145208"/>
                  <a:pt x="2625068" y="278051"/>
                  <a:pt x="2631668" y="332990"/>
                </a:cubicBezTo>
                <a:cubicBezTo>
                  <a:pt x="2634797" y="368370"/>
                  <a:pt x="2602372" y="398465"/>
                  <a:pt x="2565068" y="399590"/>
                </a:cubicBezTo>
                <a:cubicBezTo>
                  <a:pt x="2396454" y="383270"/>
                  <a:pt x="2149119" y="376106"/>
                  <a:pt x="1990420" y="399590"/>
                </a:cubicBezTo>
                <a:cubicBezTo>
                  <a:pt x="1831721" y="423074"/>
                  <a:pt x="1507575" y="388076"/>
                  <a:pt x="1340819" y="399590"/>
                </a:cubicBezTo>
                <a:cubicBezTo>
                  <a:pt x="1174063" y="411104"/>
                  <a:pt x="1027988" y="384623"/>
                  <a:pt x="766171" y="399590"/>
                </a:cubicBezTo>
                <a:cubicBezTo>
                  <a:pt x="504354" y="414557"/>
                  <a:pt x="396926" y="4103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316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4639" y="-21481"/>
                  <a:pt x="393212" y="10856"/>
                  <a:pt x="691217" y="0"/>
                </a:cubicBezTo>
                <a:cubicBezTo>
                  <a:pt x="989222" y="-10856"/>
                  <a:pt x="1183218" y="-12808"/>
                  <a:pt x="1365803" y="0"/>
                </a:cubicBezTo>
                <a:cubicBezTo>
                  <a:pt x="1548388" y="12808"/>
                  <a:pt x="2278649" y="32819"/>
                  <a:pt x="2565068" y="0"/>
                </a:cubicBezTo>
                <a:cubicBezTo>
                  <a:pt x="2599306" y="3418"/>
                  <a:pt x="2631422" y="25716"/>
                  <a:pt x="2631668" y="66600"/>
                </a:cubicBezTo>
                <a:cubicBezTo>
                  <a:pt x="2632286" y="163177"/>
                  <a:pt x="2637619" y="233743"/>
                  <a:pt x="2631668" y="332990"/>
                </a:cubicBezTo>
                <a:cubicBezTo>
                  <a:pt x="2625511" y="368193"/>
                  <a:pt x="2601032" y="398983"/>
                  <a:pt x="2565068" y="399590"/>
                </a:cubicBezTo>
                <a:cubicBezTo>
                  <a:pt x="2327070" y="388601"/>
                  <a:pt x="2071874" y="412618"/>
                  <a:pt x="1915466" y="399590"/>
                </a:cubicBezTo>
                <a:cubicBezTo>
                  <a:pt x="1759058" y="386562"/>
                  <a:pt x="1509975" y="422480"/>
                  <a:pt x="1265865" y="399590"/>
                </a:cubicBezTo>
                <a:cubicBezTo>
                  <a:pt x="1021755" y="376700"/>
                  <a:pt x="832435" y="397753"/>
                  <a:pt x="716202" y="399590"/>
                </a:cubicBezTo>
                <a:cubicBezTo>
                  <a:pt x="599969" y="401427"/>
                  <a:pt x="267465" y="40176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حقوق الملكية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C77F16-5F88-5D80-10A1-236CDF3C9C85}"/>
              </a:ext>
            </a:extLst>
          </p:cNvPr>
          <p:cNvSpPr/>
          <p:nvPr/>
        </p:nvSpPr>
        <p:spPr>
          <a:xfrm>
            <a:off x="5493017" y="2673949"/>
            <a:ext cx="2631668" cy="399590"/>
          </a:xfrm>
          <a:custGeom>
            <a:avLst/>
            <a:gdLst>
              <a:gd name="connsiteX0" fmla="*/ 0 w 2631668"/>
              <a:gd name="connsiteY0" fmla="*/ 66600 h 399590"/>
              <a:gd name="connsiteX1" fmla="*/ 66600 w 2631668"/>
              <a:gd name="connsiteY1" fmla="*/ 0 h 399590"/>
              <a:gd name="connsiteX2" fmla="*/ 716202 w 2631668"/>
              <a:gd name="connsiteY2" fmla="*/ 0 h 399590"/>
              <a:gd name="connsiteX3" fmla="*/ 1290849 w 2631668"/>
              <a:gd name="connsiteY3" fmla="*/ 0 h 399590"/>
              <a:gd name="connsiteX4" fmla="*/ 1940451 w 2631668"/>
              <a:gd name="connsiteY4" fmla="*/ 0 h 399590"/>
              <a:gd name="connsiteX5" fmla="*/ 2565068 w 2631668"/>
              <a:gd name="connsiteY5" fmla="*/ 0 h 399590"/>
              <a:gd name="connsiteX6" fmla="*/ 2631668 w 2631668"/>
              <a:gd name="connsiteY6" fmla="*/ 66600 h 399590"/>
              <a:gd name="connsiteX7" fmla="*/ 2631668 w 2631668"/>
              <a:gd name="connsiteY7" fmla="*/ 332990 h 399590"/>
              <a:gd name="connsiteX8" fmla="*/ 2565068 w 2631668"/>
              <a:gd name="connsiteY8" fmla="*/ 399590 h 399590"/>
              <a:gd name="connsiteX9" fmla="*/ 1990420 w 2631668"/>
              <a:gd name="connsiteY9" fmla="*/ 399590 h 399590"/>
              <a:gd name="connsiteX10" fmla="*/ 1340819 w 2631668"/>
              <a:gd name="connsiteY10" fmla="*/ 399590 h 399590"/>
              <a:gd name="connsiteX11" fmla="*/ 766171 w 2631668"/>
              <a:gd name="connsiteY11" fmla="*/ 399590 h 399590"/>
              <a:gd name="connsiteX12" fmla="*/ 66600 w 2631668"/>
              <a:gd name="connsiteY12" fmla="*/ 399590 h 399590"/>
              <a:gd name="connsiteX13" fmla="*/ 0 w 2631668"/>
              <a:gd name="connsiteY13" fmla="*/ 332990 h 399590"/>
              <a:gd name="connsiteX14" fmla="*/ 0 w 263166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166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79568" y="-20785"/>
                  <a:pt x="456384" y="-26970"/>
                  <a:pt x="716202" y="0"/>
                </a:cubicBezTo>
                <a:cubicBezTo>
                  <a:pt x="976020" y="26970"/>
                  <a:pt x="1102030" y="-7257"/>
                  <a:pt x="1290849" y="0"/>
                </a:cubicBezTo>
                <a:cubicBezTo>
                  <a:pt x="1479668" y="7257"/>
                  <a:pt x="1685107" y="17770"/>
                  <a:pt x="1940451" y="0"/>
                </a:cubicBezTo>
                <a:cubicBezTo>
                  <a:pt x="2195795" y="-17770"/>
                  <a:pt x="2339879" y="-3838"/>
                  <a:pt x="2565068" y="0"/>
                </a:cubicBezTo>
                <a:cubicBezTo>
                  <a:pt x="2607829" y="2945"/>
                  <a:pt x="2631964" y="34586"/>
                  <a:pt x="2631668" y="66600"/>
                </a:cubicBezTo>
                <a:cubicBezTo>
                  <a:pt x="2631259" y="145208"/>
                  <a:pt x="2625068" y="278051"/>
                  <a:pt x="2631668" y="332990"/>
                </a:cubicBezTo>
                <a:cubicBezTo>
                  <a:pt x="2634797" y="368370"/>
                  <a:pt x="2602372" y="398465"/>
                  <a:pt x="2565068" y="399590"/>
                </a:cubicBezTo>
                <a:cubicBezTo>
                  <a:pt x="2396454" y="383270"/>
                  <a:pt x="2149119" y="376106"/>
                  <a:pt x="1990420" y="399590"/>
                </a:cubicBezTo>
                <a:cubicBezTo>
                  <a:pt x="1831721" y="423074"/>
                  <a:pt x="1507575" y="388076"/>
                  <a:pt x="1340819" y="399590"/>
                </a:cubicBezTo>
                <a:cubicBezTo>
                  <a:pt x="1174063" y="411104"/>
                  <a:pt x="1027988" y="384623"/>
                  <a:pt x="766171" y="399590"/>
                </a:cubicBezTo>
                <a:cubicBezTo>
                  <a:pt x="504354" y="414557"/>
                  <a:pt x="396926" y="4103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316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4639" y="-21481"/>
                  <a:pt x="393212" y="10856"/>
                  <a:pt x="691217" y="0"/>
                </a:cubicBezTo>
                <a:cubicBezTo>
                  <a:pt x="989222" y="-10856"/>
                  <a:pt x="1183218" y="-12808"/>
                  <a:pt x="1365803" y="0"/>
                </a:cubicBezTo>
                <a:cubicBezTo>
                  <a:pt x="1548388" y="12808"/>
                  <a:pt x="2278649" y="32819"/>
                  <a:pt x="2565068" y="0"/>
                </a:cubicBezTo>
                <a:cubicBezTo>
                  <a:pt x="2599306" y="3418"/>
                  <a:pt x="2631422" y="25716"/>
                  <a:pt x="2631668" y="66600"/>
                </a:cubicBezTo>
                <a:cubicBezTo>
                  <a:pt x="2632286" y="163177"/>
                  <a:pt x="2637619" y="233743"/>
                  <a:pt x="2631668" y="332990"/>
                </a:cubicBezTo>
                <a:cubicBezTo>
                  <a:pt x="2625511" y="368193"/>
                  <a:pt x="2601032" y="398983"/>
                  <a:pt x="2565068" y="399590"/>
                </a:cubicBezTo>
                <a:cubicBezTo>
                  <a:pt x="2327070" y="388601"/>
                  <a:pt x="2071874" y="412618"/>
                  <a:pt x="1915466" y="399590"/>
                </a:cubicBezTo>
                <a:cubicBezTo>
                  <a:pt x="1759058" y="386562"/>
                  <a:pt x="1509975" y="422480"/>
                  <a:pt x="1265865" y="399590"/>
                </a:cubicBezTo>
                <a:cubicBezTo>
                  <a:pt x="1021755" y="376700"/>
                  <a:pt x="832435" y="397753"/>
                  <a:pt x="716202" y="399590"/>
                </a:cubicBezTo>
                <a:cubicBezTo>
                  <a:pt x="599969" y="401427"/>
                  <a:pt x="267465" y="40176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Equity Turnover</a:t>
            </a:r>
            <a:endParaRPr lang="en-US" sz="12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B11187-B312-E992-70CB-CCD167CD3CF5}"/>
              </a:ext>
            </a:extLst>
          </p:cNvPr>
          <p:cNvSpPr/>
          <p:nvPr/>
        </p:nvSpPr>
        <p:spPr>
          <a:xfrm>
            <a:off x="6284506" y="4594391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حقوق الملكية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05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7876" y="6188074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رأس المال</a:t>
            </a:r>
            <a:endParaRPr lang="en-US" sz="16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264449" y="525489"/>
            <a:ext cx="1099562" cy="469856"/>
          </a:xfrm>
          <a:custGeom>
            <a:avLst/>
            <a:gdLst>
              <a:gd name="connsiteX0" fmla="*/ 0 w 1099562"/>
              <a:gd name="connsiteY0" fmla="*/ 78311 h 469856"/>
              <a:gd name="connsiteX1" fmla="*/ 78311 w 1099562"/>
              <a:gd name="connsiteY1" fmla="*/ 0 h 469856"/>
              <a:gd name="connsiteX2" fmla="*/ 530922 w 1099562"/>
              <a:gd name="connsiteY2" fmla="*/ 0 h 469856"/>
              <a:gd name="connsiteX3" fmla="*/ 1021251 w 1099562"/>
              <a:gd name="connsiteY3" fmla="*/ 0 h 469856"/>
              <a:gd name="connsiteX4" fmla="*/ 1099562 w 1099562"/>
              <a:gd name="connsiteY4" fmla="*/ 78311 h 469856"/>
              <a:gd name="connsiteX5" fmla="*/ 1099562 w 1099562"/>
              <a:gd name="connsiteY5" fmla="*/ 391545 h 469856"/>
              <a:gd name="connsiteX6" fmla="*/ 1021251 w 1099562"/>
              <a:gd name="connsiteY6" fmla="*/ 469856 h 469856"/>
              <a:gd name="connsiteX7" fmla="*/ 568640 w 1099562"/>
              <a:gd name="connsiteY7" fmla="*/ 469856 h 469856"/>
              <a:gd name="connsiteX8" fmla="*/ 78311 w 1099562"/>
              <a:gd name="connsiteY8" fmla="*/ 469856 h 469856"/>
              <a:gd name="connsiteX9" fmla="*/ 0 w 1099562"/>
              <a:gd name="connsiteY9" fmla="*/ 391545 h 469856"/>
              <a:gd name="connsiteX10" fmla="*/ 0 w 1099562"/>
              <a:gd name="connsiteY10" fmla="*/ 78311 h 46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9562" h="469856" fill="none" extrusionOk="0">
                <a:moveTo>
                  <a:pt x="0" y="78311"/>
                </a:moveTo>
                <a:cubicBezTo>
                  <a:pt x="-4051" y="43360"/>
                  <a:pt x="28104" y="4240"/>
                  <a:pt x="78311" y="0"/>
                </a:cubicBezTo>
                <a:cubicBezTo>
                  <a:pt x="215183" y="-20383"/>
                  <a:pt x="348860" y="3009"/>
                  <a:pt x="530922" y="0"/>
                </a:cubicBezTo>
                <a:cubicBezTo>
                  <a:pt x="712984" y="-3009"/>
                  <a:pt x="864435" y="-11863"/>
                  <a:pt x="1021251" y="0"/>
                </a:cubicBezTo>
                <a:cubicBezTo>
                  <a:pt x="1064772" y="-1818"/>
                  <a:pt x="1105627" y="36620"/>
                  <a:pt x="1099562" y="78311"/>
                </a:cubicBezTo>
                <a:cubicBezTo>
                  <a:pt x="1102477" y="215043"/>
                  <a:pt x="1108375" y="269386"/>
                  <a:pt x="1099562" y="391545"/>
                </a:cubicBezTo>
                <a:cubicBezTo>
                  <a:pt x="1094339" y="434283"/>
                  <a:pt x="1070752" y="466783"/>
                  <a:pt x="1021251" y="469856"/>
                </a:cubicBezTo>
                <a:cubicBezTo>
                  <a:pt x="930525" y="449882"/>
                  <a:pt x="784523" y="478265"/>
                  <a:pt x="568640" y="469856"/>
                </a:cubicBezTo>
                <a:cubicBezTo>
                  <a:pt x="352757" y="461447"/>
                  <a:pt x="254949" y="463473"/>
                  <a:pt x="78311" y="469856"/>
                </a:cubicBezTo>
                <a:cubicBezTo>
                  <a:pt x="34073" y="471247"/>
                  <a:pt x="7318" y="433906"/>
                  <a:pt x="0" y="391545"/>
                </a:cubicBezTo>
                <a:cubicBezTo>
                  <a:pt x="6446" y="262122"/>
                  <a:pt x="-432" y="220110"/>
                  <a:pt x="0" y="78311"/>
                </a:cubicBezTo>
                <a:close/>
              </a:path>
              <a:path w="1099562" h="469856" stroke="0" extrusionOk="0">
                <a:moveTo>
                  <a:pt x="0" y="78311"/>
                </a:moveTo>
                <a:cubicBezTo>
                  <a:pt x="2736" y="31131"/>
                  <a:pt x="34645" y="3095"/>
                  <a:pt x="78311" y="0"/>
                </a:cubicBezTo>
                <a:cubicBezTo>
                  <a:pt x="311496" y="-16607"/>
                  <a:pt x="349019" y="-21227"/>
                  <a:pt x="549781" y="0"/>
                </a:cubicBezTo>
                <a:cubicBezTo>
                  <a:pt x="750543" y="21227"/>
                  <a:pt x="807198" y="836"/>
                  <a:pt x="1021251" y="0"/>
                </a:cubicBezTo>
                <a:cubicBezTo>
                  <a:pt x="1062273" y="-2463"/>
                  <a:pt x="1103356" y="33473"/>
                  <a:pt x="1099562" y="78311"/>
                </a:cubicBezTo>
                <a:cubicBezTo>
                  <a:pt x="1104363" y="175443"/>
                  <a:pt x="1109995" y="297142"/>
                  <a:pt x="1099562" y="391545"/>
                </a:cubicBezTo>
                <a:cubicBezTo>
                  <a:pt x="1097441" y="437735"/>
                  <a:pt x="1071191" y="468447"/>
                  <a:pt x="1021251" y="469856"/>
                </a:cubicBezTo>
                <a:cubicBezTo>
                  <a:pt x="830989" y="482429"/>
                  <a:pt x="698631" y="458360"/>
                  <a:pt x="568640" y="469856"/>
                </a:cubicBezTo>
                <a:cubicBezTo>
                  <a:pt x="438649" y="481352"/>
                  <a:pt x="318704" y="481013"/>
                  <a:pt x="78311" y="469856"/>
                </a:cubicBezTo>
                <a:cubicBezTo>
                  <a:pt x="36972" y="472837"/>
                  <a:pt x="-754" y="438232"/>
                  <a:pt x="0" y="391545"/>
                </a:cubicBezTo>
                <a:cubicBezTo>
                  <a:pt x="-2488" y="253157"/>
                  <a:pt x="-3999" y="195878"/>
                  <a:pt x="0" y="7831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موارد</a:t>
            </a:r>
            <a:endParaRPr lang="en-US" sz="20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5261126" y="514371"/>
            <a:ext cx="1103622" cy="399590"/>
          </a:xfrm>
          <a:custGeom>
            <a:avLst/>
            <a:gdLst>
              <a:gd name="connsiteX0" fmla="*/ 0 w 1103622"/>
              <a:gd name="connsiteY0" fmla="*/ 66600 h 399590"/>
              <a:gd name="connsiteX1" fmla="*/ 66600 w 1103622"/>
              <a:gd name="connsiteY1" fmla="*/ 0 h 399590"/>
              <a:gd name="connsiteX2" fmla="*/ 532403 w 1103622"/>
              <a:gd name="connsiteY2" fmla="*/ 0 h 399590"/>
              <a:gd name="connsiteX3" fmla="*/ 1037022 w 1103622"/>
              <a:gd name="connsiteY3" fmla="*/ 0 h 399590"/>
              <a:gd name="connsiteX4" fmla="*/ 1103622 w 1103622"/>
              <a:gd name="connsiteY4" fmla="*/ 66600 h 399590"/>
              <a:gd name="connsiteX5" fmla="*/ 1103622 w 1103622"/>
              <a:gd name="connsiteY5" fmla="*/ 332990 h 399590"/>
              <a:gd name="connsiteX6" fmla="*/ 1037022 w 1103622"/>
              <a:gd name="connsiteY6" fmla="*/ 399590 h 399590"/>
              <a:gd name="connsiteX7" fmla="*/ 571219 w 1103622"/>
              <a:gd name="connsiteY7" fmla="*/ 399590 h 399590"/>
              <a:gd name="connsiteX8" fmla="*/ 66600 w 1103622"/>
              <a:gd name="connsiteY8" fmla="*/ 399590 h 399590"/>
              <a:gd name="connsiteX9" fmla="*/ 0 w 1103622"/>
              <a:gd name="connsiteY9" fmla="*/ 332990 h 399590"/>
              <a:gd name="connsiteX10" fmla="*/ 0 w 1103622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3622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8439" y="-9619"/>
                  <a:pt x="429664" y="19163"/>
                  <a:pt x="532403" y="0"/>
                </a:cubicBezTo>
                <a:cubicBezTo>
                  <a:pt x="635142" y="-19163"/>
                  <a:pt x="906594" y="-6059"/>
                  <a:pt x="1037022" y="0"/>
                </a:cubicBezTo>
                <a:cubicBezTo>
                  <a:pt x="1074646" y="-5652"/>
                  <a:pt x="1107923" y="30923"/>
                  <a:pt x="1103622" y="66600"/>
                </a:cubicBezTo>
                <a:cubicBezTo>
                  <a:pt x="1114462" y="142846"/>
                  <a:pt x="1113291" y="251105"/>
                  <a:pt x="1103622" y="332990"/>
                </a:cubicBezTo>
                <a:cubicBezTo>
                  <a:pt x="1099177" y="369336"/>
                  <a:pt x="1076703" y="398165"/>
                  <a:pt x="1037022" y="399590"/>
                </a:cubicBezTo>
                <a:cubicBezTo>
                  <a:pt x="845306" y="409867"/>
                  <a:pt x="760393" y="391253"/>
                  <a:pt x="571219" y="399590"/>
                </a:cubicBezTo>
                <a:cubicBezTo>
                  <a:pt x="382045" y="407927"/>
                  <a:pt x="170610" y="40363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10362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379" y="1072"/>
                  <a:pt x="423267" y="-17461"/>
                  <a:pt x="551811" y="0"/>
                </a:cubicBezTo>
                <a:cubicBezTo>
                  <a:pt x="680355" y="17461"/>
                  <a:pt x="848358" y="9991"/>
                  <a:pt x="1037022" y="0"/>
                </a:cubicBezTo>
                <a:cubicBezTo>
                  <a:pt x="1068098" y="-6310"/>
                  <a:pt x="1109060" y="27542"/>
                  <a:pt x="1103622" y="66600"/>
                </a:cubicBezTo>
                <a:cubicBezTo>
                  <a:pt x="1101928" y="189726"/>
                  <a:pt x="1109221" y="245350"/>
                  <a:pt x="1103622" y="332990"/>
                </a:cubicBezTo>
                <a:cubicBezTo>
                  <a:pt x="1099307" y="375755"/>
                  <a:pt x="1079702" y="398348"/>
                  <a:pt x="1037022" y="399590"/>
                </a:cubicBezTo>
                <a:cubicBezTo>
                  <a:pt x="877653" y="415875"/>
                  <a:pt x="679323" y="420149"/>
                  <a:pt x="571219" y="399590"/>
                </a:cubicBezTo>
                <a:cubicBezTo>
                  <a:pt x="463115" y="379031"/>
                  <a:pt x="265729" y="41675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B8B09BF-BB8C-14DF-87CF-E1A9AD86430C}"/>
              </a:ext>
            </a:extLst>
          </p:cNvPr>
          <p:cNvSpPr/>
          <p:nvPr/>
        </p:nvSpPr>
        <p:spPr>
          <a:xfrm>
            <a:off x="6202216" y="3875645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المبيعات</a:t>
            </a:r>
            <a:endParaRPr lang="en-US" sz="105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33A9FF-DB93-5FC4-A890-F118D725E39A}"/>
              </a:ext>
            </a:extLst>
          </p:cNvPr>
          <p:cNvSpPr/>
          <p:nvPr/>
        </p:nvSpPr>
        <p:spPr>
          <a:xfrm>
            <a:off x="6121272" y="4570179"/>
            <a:ext cx="1971124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4A5F5A-3950-3018-CD90-FCAC5D63D1DE}"/>
              </a:ext>
            </a:extLst>
          </p:cNvPr>
          <p:cNvCxnSpPr>
            <a:cxnSpLocks/>
          </p:cNvCxnSpPr>
          <p:nvPr/>
        </p:nvCxnSpPr>
        <p:spPr>
          <a:xfrm flipH="1">
            <a:off x="6038754" y="4429137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4D7796E-6D4A-A382-C718-8B2690011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09" y="4268095"/>
            <a:ext cx="453126" cy="30208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6BC0838-EC23-4A9A-3909-59BEBC7C085F}"/>
              </a:ext>
            </a:extLst>
          </p:cNvPr>
          <p:cNvSpPr/>
          <p:nvPr/>
        </p:nvSpPr>
        <p:spPr>
          <a:xfrm>
            <a:off x="8944213" y="4129754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رأس المال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1138ED-FDB4-E684-D84F-B72B9F1C2B3C}"/>
              </a:ext>
            </a:extLst>
          </p:cNvPr>
          <p:cNvSpPr/>
          <p:nvPr/>
        </p:nvSpPr>
        <p:spPr>
          <a:xfrm>
            <a:off x="5780478" y="3556489"/>
            <a:ext cx="5296172" cy="1885651"/>
          </a:xfrm>
          <a:custGeom>
            <a:avLst/>
            <a:gdLst>
              <a:gd name="connsiteX0" fmla="*/ 0 w 5296172"/>
              <a:gd name="connsiteY0" fmla="*/ 314281 h 1885651"/>
              <a:gd name="connsiteX1" fmla="*/ 314281 w 5296172"/>
              <a:gd name="connsiteY1" fmla="*/ 0 h 1885651"/>
              <a:gd name="connsiteX2" fmla="*/ 1074435 w 5296172"/>
              <a:gd name="connsiteY2" fmla="*/ 0 h 1885651"/>
              <a:gd name="connsiteX3" fmla="*/ 1694560 w 5296172"/>
              <a:gd name="connsiteY3" fmla="*/ 0 h 1885651"/>
              <a:gd name="connsiteX4" fmla="*/ 2268009 w 5296172"/>
              <a:gd name="connsiteY4" fmla="*/ 0 h 1885651"/>
              <a:gd name="connsiteX5" fmla="*/ 2981487 w 5296172"/>
              <a:gd name="connsiteY5" fmla="*/ 0 h 1885651"/>
              <a:gd name="connsiteX6" fmla="*/ 3601612 w 5296172"/>
              <a:gd name="connsiteY6" fmla="*/ 0 h 1885651"/>
              <a:gd name="connsiteX7" fmla="*/ 4361766 w 5296172"/>
              <a:gd name="connsiteY7" fmla="*/ 0 h 1885651"/>
              <a:gd name="connsiteX8" fmla="*/ 4981891 w 5296172"/>
              <a:gd name="connsiteY8" fmla="*/ 0 h 1885651"/>
              <a:gd name="connsiteX9" fmla="*/ 5296172 w 5296172"/>
              <a:gd name="connsiteY9" fmla="*/ 314281 h 1885651"/>
              <a:gd name="connsiteX10" fmla="*/ 5296172 w 5296172"/>
              <a:gd name="connsiteY10" fmla="*/ 917684 h 1885651"/>
              <a:gd name="connsiteX11" fmla="*/ 5296172 w 5296172"/>
              <a:gd name="connsiteY11" fmla="*/ 1571370 h 1885651"/>
              <a:gd name="connsiteX12" fmla="*/ 4981891 w 5296172"/>
              <a:gd name="connsiteY12" fmla="*/ 1885651 h 1885651"/>
              <a:gd name="connsiteX13" fmla="*/ 4315090 w 5296172"/>
              <a:gd name="connsiteY13" fmla="*/ 1885651 h 1885651"/>
              <a:gd name="connsiteX14" fmla="*/ 3741640 w 5296172"/>
              <a:gd name="connsiteY14" fmla="*/ 1885651 h 1885651"/>
              <a:gd name="connsiteX15" fmla="*/ 3074839 w 5296172"/>
              <a:gd name="connsiteY15" fmla="*/ 1885651 h 1885651"/>
              <a:gd name="connsiteX16" fmla="*/ 2314685 w 5296172"/>
              <a:gd name="connsiteY16" fmla="*/ 1885651 h 1885651"/>
              <a:gd name="connsiteX17" fmla="*/ 1647884 w 5296172"/>
              <a:gd name="connsiteY17" fmla="*/ 1885651 h 1885651"/>
              <a:gd name="connsiteX18" fmla="*/ 1121111 w 5296172"/>
              <a:gd name="connsiteY18" fmla="*/ 1885651 h 1885651"/>
              <a:gd name="connsiteX19" fmla="*/ 314281 w 5296172"/>
              <a:gd name="connsiteY19" fmla="*/ 1885651 h 1885651"/>
              <a:gd name="connsiteX20" fmla="*/ 0 w 5296172"/>
              <a:gd name="connsiteY20" fmla="*/ 1571370 h 1885651"/>
              <a:gd name="connsiteX21" fmla="*/ 0 w 5296172"/>
              <a:gd name="connsiteY21" fmla="*/ 955396 h 1885651"/>
              <a:gd name="connsiteX22" fmla="*/ 0 w 5296172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96172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550748" y="-30928"/>
                  <a:pt x="753937" y="21944"/>
                  <a:pt x="1074435" y="0"/>
                </a:cubicBezTo>
                <a:cubicBezTo>
                  <a:pt x="1394933" y="-21944"/>
                  <a:pt x="1514371" y="-27585"/>
                  <a:pt x="1694560" y="0"/>
                </a:cubicBezTo>
                <a:cubicBezTo>
                  <a:pt x="1874750" y="27585"/>
                  <a:pt x="2004884" y="-5244"/>
                  <a:pt x="2268009" y="0"/>
                </a:cubicBezTo>
                <a:cubicBezTo>
                  <a:pt x="2531134" y="5244"/>
                  <a:pt x="2758025" y="-30893"/>
                  <a:pt x="2981487" y="0"/>
                </a:cubicBezTo>
                <a:cubicBezTo>
                  <a:pt x="3204949" y="30893"/>
                  <a:pt x="3344905" y="19797"/>
                  <a:pt x="3601612" y="0"/>
                </a:cubicBezTo>
                <a:cubicBezTo>
                  <a:pt x="3858320" y="-19797"/>
                  <a:pt x="4010321" y="-21742"/>
                  <a:pt x="4361766" y="0"/>
                </a:cubicBezTo>
                <a:cubicBezTo>
                  <a:pt x="4713211" y="21742"/>
                  <a:pt x="4742360" y="-23386"/>
                  <a:pt x="4981891" y="0"/>
                </a:cubicBezTo>
                <a:cubicBezTo>
                  <a:pt x="5144781" y="17672"/>
                  <a:pt x="5285552" y="128390"/>
                  <a:pt x="5296172" y="314281"/>
                </a:cubicBezTo>
                <a:cubicBezTo>
                  <a:pt x="5283068" y="518905"/>
                  <a:pt x="5296816" y="686048"/>
                  <a:pt x="5296172" y="917684"/>
                </a:cubicBezTo>
                <a:cubicBezTo>
                  <a:pt x="5295528" y="1149320"/>
                  <a:pt x="5309861" y="1314538"/>
                  <a:pt x="5296172" y="1571370"/>
                </a:cubicBezTo>
                <a:cubicBezTo>
                  <a:pt x="5320250" y="1721150"/>
                  <a:pt x="5172419" y="1874719"/>
                  <a:pt x="4981891" y="1885651"/>
                </a:cubicBezTo>
                <a:cubicBezTo>
                  <a:pt x="4652284" y="1892035"/>
                  <a:pt x="4533514" y="1918340"/>
                  <a:pt x="4315090" y="1885651"/>
                </a:cubicBezTo>
                <a:cubicBezTo>
                  <a:pt x="4096666" y="1852962"/>
                  <a:pt x="3899372" y="1900093"/>
                  <a:pt x="3741640" y="1885651"/>
                </a:cubicBezTo>
                <a:cubicBezTo>
                  <a:pt x="3583908" y="1871210"/>
                  <a:pt x="3372997" y="1915549"/>
                  <a:pt x="3074839" y="1885651"/>
                </a:cubicBezTo>
                <a:cubicBezTo>
                  <a:pt x="2776681" y="1855753"/>
                  <a:pt x="2563523" y="1904046"/>
                  <a:pt x="2314685" y="1885651"/>
                </a:cubicBezTo>
                <a:cubicBezTo>
                  <a:pt x="2065847" y="1867256"/>
                  <a:pt x="1946560" y="1890018"/>
                  <a:pt x="1647884" y="1885651"/>
                </a:cubicBezTo>
                <a:cubicBezTo>
                  <a:pt x="1349208" y="1881284"/>
                  <a:pt x="1303774" y="1869427"/>
                  <a:pt x="1121111" y="1885651"/>
                </a:cubicBezTo>
                <a:cubicBezTo>
                  <a:pt x="938448" y="1901875"/>
                  <a:pt x="605157" y="1900302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2AD5904-92FF-2841-745D-8D8AF07631C3}"/>
              </a:ext>
            </a:extLst>
          </p:cNvPr>
          <p:cNvSpPr/>
          <p:nvPr/>
        </p:nvSpPr>
        <p:spPr>
          <a:xfrm>
            <a:off x="3327676" y="548416"/>
            <a:ext cx="1065673" cy="399590"/>
          </a:xfrm>
          <a:custGeom>
            <a:avLst/>
            <a:gdLst>
              <a:gd name="connsiteX0" fmla="*/ 0 w 1065673"/>
              <a:gd name="connsiteY0" fmla="*/ 66600 h 399590"/>
              <a:gd name="connsiteX1" fmla="*/ 66600 w 1065673"/>
              <a:gd name="connsiteY1" fmla="*/ 0 h 399590"/>
              <a:gd name="connsiteX2" fmla="*/ 514187 w 1065673"/>
              <a:gd name="connsiteY2" fmla="*/ 0 h 399590"/>
              <a:gd name="connsiteX3" fmla="*/ 999073 w 1065673"/>
              <a:gd name="connsiteY3" fmla="*/ 0 h 399590"/>
              <a:gd name="connsiteX4" fmla="*/ 1065673 w 1065673"/>
              <a:gd name="connsiteY4" fmla="*/ 66600 h 399590"/>
              <a:gd name="connsiteX5" fmla="*/ 1065673 w 1065673"/>
              <a:gd name="connsiteY5" fmla="*/ 332990 h 399590"/>
              <a:gd name="connsiteX6" fmla="*/ 999073 w 1065673"/>
              <a:gd name="connsiteY6" fmla="*/ 399590 h 399590"/>
              <a:gd name="connsiteX7" fmla="*/ 551486 w 1065673"/>
              <a:gd name="connsiteY7" fmla="*/ 399590 h 399590"/>
              <a:gd name="connsiteX8" fmla="*/ 66600 w 1065673"/>
              <a:gd name="connsiteY8" fmla="*/ 399590 h 399590"/>
              <a:gd name="connsiteX9" fmla="*/ 0 w 1065673"/>
              <a:gd name="connsiteY9" fmla="*/ 332990 h 399590"/>
              <a:gd name="connsiteX10" fmla="*/ 0 w 1065673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5673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76627" y="16361"/>
                  <a:pt x="422214" y="-19732"/>
                  <a:pt x="514187" y="0"/>
                </a:cubicBezTo>
                <a:cubicBezTo>
                  <a:pt x="606160" y="19732"/>
                  <a:pt x="798141" y="-14494"/>
                  <a:pt x="999073" y="0"/>
                </a:cubicBezTo>
                <a:cubicBezTo>
                  <a:pt x="1036697" y="-5652"/>
                  <a:pt x="1069974" y="30923"/>
                  <a:pt x="1065673" y="66600"/>
                </a:cubicBezTo>
                <a:cubicBezTo>
                  <a:pt x="1076513" y="142846"/>
                  <a:pt x="1075342" y="251105"/>
                  <a:pt x="1065673" y="332990"/>
                </a:cubicBezTo>
                <a:cubicBezTo>
                  <a:pt x="1061228" y="369336"/>
                  <a:pt x="1038754" y="398165"/>
                  <a:pt x="999073" y="399590"/>
                </a:cubicBezTo>
                <a:cubicBezTo>
                  <a:pt x="877268" y="401459"/>
                  <a:pt x="681177" y="419824"/>
                  <a:pt x="551486" y="399590"/>
                </a:cubicBezTo>
                <a:cubicBezTo>
                  <a:pt x="421795" y="379356"/>
                  <a:pt x="286615" y="38135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6567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8632" y="1111"/>
                  <a:pt x="423833" y="-17965"/>
                  <a:pt x="532837" y="0"/>
                </a:cubicBezTo>
                <a:cubicBezTo>
                  <a:pt x="641841" y="17965"/>
                  <a:pt x="860070" y="5087"/>
                  <a:pt x="999073" y="0"/>
                </a:cubicBezTo>
                <a:cubicBezTo>
                  <a:pt x="1030149" y="-6310"/>
                  <a:pt x="1071111" y="27542"/>
                  <a:pt x="1065673" y="66600"/>
                </a:cubicBezTo>
                <a:cubicBezTo>
                  <a:pt x="1063979" y="189726"/>
                  <a:pt x="1071272" y="245350"/>
                  <a:pt x="1065673" y="332990"/>
                </a:cubicBezTo>
                <a:cubicBezTo>
                  <a:pt x="1061358" y="375755"/>
                  <a:pt x="1041753" y="398348"/>
                  <a:pt x="999073" y="399590"/>
                </a:cubicBezTo>
                <a:cubicBezTo>
                  <a:pt x="877440" y="389247"/>
                  <a:pt x="700238" y="417816"/>
                  <a:pt x="551486" y="399590"/>
                </a:cubicBezTo>
                <a:cubicBezTo>
                  <a:pt x="402734" y="381364"/>
                  <a:pt x="282059" y="422868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أرباح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1285F-4A07-DFD6-A318-B937FB4BA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87" y="370577"/>
            <a:ext cx="779681" cy="779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D7D02-B12B-2B77-AA9E-6A66787D1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49" y="370578"/>
            <a:ext cx="779681" cy="77968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F94E42-3726-15A8-CBB9-312A9B83CDC3}"/>
              </a:ext>
            </a:extLst>
          </p:cNvPr>
          <p:cNvSpPr/>
          <p:nvPr/>
        </p:nvSpPr>
        <p:spPr>
          <a:xfrm>
            <a:off x="8285509" y="2666994"/>
            <a:ext cx="2631668" cy="399590"/>
          </a:xfrm>
          <a:custGeom>
            <a:avLst/>
            <a:gdLst>
              <a:gd name="connsiteX0" fmla="*/ 0 w 2631668"/>
              <a:gd name="connsiteY0" fmla="*/ 66600 h 399590"/>
              <a:gd name="connsiteX1" fmla="*/ 66600 w 2631668"/>
              <a:gd name="connsiteY1" fmla="*/ 0 h 399590"/>
              <a:gd name="connsiteX2" fmla="*/ 716202 w 2631668"/>
              <a:gd name="connsiteY2" fmla="*/ 0 h 399590"/>
              <a:gd name="connsiteX3" fmla="*/ 1290849 w 2631668"/>
              <a:gd name="connsiteY3" fmla="*/ 0 h 399590"/>
              <a:gd name="connsiteX4" fmla="*/ 1940451 w 2631668"/>
              <a:gd name="connsiteY4" fmla="*/ 0 h 399590"/>
              <a:gd name="connsiteX5" fmla="*/ 2565068 w 2631668"/>
              <a:gd name="connsiteY5" fmla="*/ 0 h 399590"/>
              <a:gd name="connsiteX6" fmla="*/ 2631668 w 2631668"/>
              <a:gd name="connsiteY6" fmla="*/ 66600 h 399590"/>
              <a:gd name="connsiteX7" fmla="*/ 2631668 w 2631668"/>
              <a:gd name="connsiteY7" fmla="*/ 332990 h 399590"/>
              <a:gd name="connsiteX8" fmla="*/ 2565068 w 2631668"/>
              <a:gd name="connsiteY8" fmla="*/ 399590 h 399590"/>
              <a:gd name="connsiteX9" fmla="*/ 1990420 w 2631668"/>
              <a:gd name="connsiteY9" fmla="*/ 399590 h 399590"/>
              <a:gd name="connsiteX10" fmla="*/ 1340819 w 2631668"/>
              <a:gd name="connsiteY10" fmla="*/ 399590 h 399590"/>
              <a:gd name="connsiteX11" fmla="*/ 766171 w 2631668"/>
              <a:gd name="connsiteY11" fmla="*/ 399590 h 399590"/>
              <a:gd name="connsiteX12" fmla="*/ 66600 w 2631668"/>
              <a:gd name="connsiteY12" fmla="*/ 399590 h 399590"/>
              <a:gd name="connsiteX13" fmla="*/ 0 w 2631668"/>
              <a:gd name="connsiteY13" fmla="*/ 332990 h 399590"/>
              <a:gd name="connsiteX14" fmla="*/ 0 w 263166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166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79568" y="-20785"/>
                  <a:pt x="456384" y="-26970"/>
                  <a:pt x="716202" y="0"/>
                </a:cubicBezTo>
                <a:cubicBezTo>
                  <a:pt x="976020" y="26970"/>
                  <a:pt x="1102030" y="-7257"/>
                  <a:pt x="1290849" y="0"/>
                </a:cubicBezTo>
                <a:cubicBezTo>
                  <a:pt x="1479668" y="7257"/>
                  <a:pt x="1685107" y="17770"/>
                  <a:pt x="1940451" y="0"/>
                </a:cubicBezTo>
                <a:cubicBezTo>
                  <a:pt x="2195795" y="-17770"/>
                  <a:pt x="2339879" y="-3838"/>
                  <a:pt x="2565068" y="0"/>
                </a:cubicBezTo>
                <a:cubicBezTo>
                  <a:pt x="2607829" y="2945"/>
                  <a:pt x="2631964" y="34586"/>
                  <a:pt x="2631668" y="66600"/>
                </a:cubicBezTo>
                <a:cubicBezTo>
                  <a:pt x="2631259" y="145208"/>
                  <a:pt x="2625068" y="278051"/>
                  <a:pt x="2631668" y="332990"/>
                </a:cubicBezTo>
                <a:cubicBezTo>
                  <a:pt x="2634797" y="368370"/>
                  <a:pt x="2602372" y="398465"/>
                  <a:pt x="2565068" y="399590"/>
                </a:cubicBezTo>
                <a:cubicBezTo>
                  <a:pt x="2396454" y="383270"/>
                  <a:pt x="2149119" y="376106"/>
                  <a:pt x="1990420" y="399590"/>
                </a:cubicBezTo>
                <a:cubicBezTo>
                  <a:pt x="1831721" y="423074"/>
                  <a:pt x="1507575" y="388076"/>
                  <a:pt x="1340819" y="399590"/>
                </a:cubicBezTo>
                <a:cubicBezTo>
                  <a:pt x="1174063" y="411104"/>
                  <a:pt x="1027988" y="384623"/>
                  <a:pt x="766171" y="399590"/>
                </a:cubicBezTo>
                <a:cubicBezTo>
                  <a:pt x="504354" y="414557"/>
                  <a:pt x="396926" y="4103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316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4639" y="-21481"/>
                  <a:pt x="393212" y="10856"/>
                  <a:pt x="691217" y="0"/>
                </a:cubicBezTo>
                <a:cubicBezTo>
                  <a:pt x="989222" y="-10856"/>
                  <a:pt x="1183218" y="-12808"/>
                  <a:pt x="1365803" y="0"/>
                </a:cubicBezTo>
                <a:cubicBezTo>
                  <a:pt x="1548388" y="12808"/>
                  <a:pt x="2278649" y="32819"/>
                  <a:pt x="2565068" y="0"/>
                </a:cubicBezTo>
                <a:cubicBezTo>
                  <a:pt x="2599306" y="3418"/>
                  <a:pt x="2631422" y="25716"/>
                  <a:pt x="2631668" y="66600"/>
                </a:cubicBezTo>
                <a:cubicBezTo>
                  <a:pt x="2632286" y="163177"/>
                  <a:pt x="2637619" y="233743"/>
                  <a:pt x="2631668" y="332990"/>
                </a:cubicBezTo>
                <a:cubicBezTo>
                  <a:pt x="2625511" y="368193"/>
                  <a:pt x="2601032" y="398983"/>
                  <a:pt x="2565068" y="399590"/>
                </a:cubicBezTo>
                <a:cubicBezTo>
                  <a:pt x="2327070" y="388601"/>
                  <a:pt x="2071874" y="412618"/>
                  <a:pt x="1915466" y="399590"/>
                </a:cubicBezTo>
                <a:cubicBezTo>
                  <a:pt x="1759058" y="386562"/>
                  <a:pt x="1509975" y="422480"/>
                  <a:pt x="1265865" y="399590"/>
                </a:cubicBezTo>
                <a:cubicBezTo>
                  <a:pt x="1021755" y="376700"/>
                  <a:pt x="832435" y="397753"/>
                  <a:pt x="716202" y="399590"/>
                </a:cubicBezTo>
                <a:cubicBezTo>
                  <a:pt x="599969" y="401427"/>
                  <a:pt x="267465" y="40176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رأس المال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C77F16-5F88-5D80-10A1-236CDF3C9C85}"/>
              </a:ext>
            </a:extLst>
          </p:cNvPr>
          <p:cNvSpPr/>
          <p:nvPr/>
        </p:nvSpPr>
        <p:spPr>
          <a:xfrm>
            <a:off x="5493017" y="2673949"/>
            <a:ext cx="2631668" cy="399590"/>
          </a:xfrm>
          <a:custGeom>
            <a:avLst/>
            <a:gdLst>
              <a:gd name="connsiteX0" fmla="*/ 0 w 2631668"/>
              <a:gd name="connsiteY0" fmla="*/ 66600 h 399590"/>
              <a:gd name="connsiteX1" fmla="*/ 66600 w 2631668"/>
              <a:gd name="connsiteY1" fmla="*/ 0 h 399590"/>
              <a:gd name="connsiteX2" fmla="*/ 716202 w 2631668"/>
              <a:gd name="connsiteY2" fmla="*/ 0 h 399590"/>
              <a:gd name="connsiteX3" fmla="*/ 1290849 w 2631668"/>
              <a:gd name="connsiteY3" fmla="*/ 0 h 399590"/>
              <a:gd name="connsiteX4" fmla="*/ 1940451 w 2631668"/>
              <a:gd name="connsiteY4" fmla="*/ 0 h 399590"/>
              <a:gd name="connsiteX5" fmla="*/ 2565068 w 2631668"/>
              <a:gd name="connsiteY5" fmla="*/ 0 h 399590"/>
              <a:gd name="connsiteX6" fmla="*/ 2631668 w 2631668"/>
              <a:gd name="connsiteY6" fmla="*/ 66600 h 399590"/>
              <a:gd name="connsiteX7" fmla="*/ 2631668 w 2631668"/>
              <a:gd name="connsiteY7" fmla="*/ 332990 h 399590"/>
              <a:gd name="connsiteX8" fmla="*/ 2565068 w 2631668"/>
              <a:gd name="connsiteY8" fmla="*/ 399590 h 399590"/>
              <a:gd name="connsiteX9" fmla="*/ 1990420 w 2631668"/>
              <a:gd name="connsiteY9" fmla="*/ 399590 h 399590"/>
              <a:gd name="connsiteX10" fmla="*/ 1340819 w 2631668"/>
              <a:gd name="connsiteY10" fmla="*/ 399590 h 399590"/>
              <a:gd name="connsiteX11" fmla="*/ 766171 w 2631668"/>
              <a:gd name="connsiteY11" fmla="*/ 399590 h 399590"/>
              <a:gd name="connsiteX12" fmla="*/ 66600 w 2631668"/>
              <a:gd name="connsiteY12" fmla="*/ 399590 h 399590"/>
              <a:gd name="connsiteX13" fmla="*/ 0 w 2631668"/>
              <a:gd name="connsiteY13" fmla="*/ 332990 h 399590"/>
              <a:gd name="connsiteX14" fmla="*/ 0 w 263166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166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79568" y="-20785"/>
                  <a:pt x="456384" y="-26970"/>
                  <a:pt x="716202" y="0"/>
                </a:cubicBezTo>
                <a:cubicBezTo>
                  <a:pt x="976020" y="26970"/>
                  <a:pt x="1102030" y="-7257"/>
                  <a:pt x="1290849" y="0"/>
                </a:cubicBezTo>
                <a:cubicBezTo>
                  <a:pt x="1479668" y="7257"/>
                  <a:pt x="1685107" y="17770"/>
                  <a:pt x="1940451" y="0"/>
                </a:cubicBezTo>
                <a:cubicBezTo>
                  <a:pt x="2195795" y="-17770"/>
                  <a:pt x="2339879" y="-3838"/>
                  <a:pt x="2565068" y="0"/>
                </a:cubicBezTo>
                <a:cubicBezTo>
                  <a:pt x="2607829" y="2945"/>
                  <a:pt x="2631964" y="34586"/>
                  <a:pt x="2631668" y="66600"/>
                </a:cubicBezTo>
                <a:cubicBezTo>
                  <a:pt x="2631259" y="145208"/>
                  <a:pt x="2625068" y="278051"/>
                  <a:pt x="2631668" y="332990"/>
                </a:cubicBezTo>
                <a:cubicBezTo>
                  <a:pt x="2634797" y="368370"/>
                  <a:pt x="2602372" y="398465"/>
                  <a:pt x="2565068" y="399590"/>
                </a:cubicBezTo>
                <a:cubicBezTo>
                  <a:pt x="2396454" y="383270"/>
                  <a:pt x="2149119" y="376106"/>
                  <a:pt x="1990420" y="399590"/>
                </a:cubicBezTo>
                <a:cubicBezTo>
                  <a:pt x="1831721" y="423074"/>
                  <a:pt x="1507575" y="388076"/>
                  <a:pt x="1340819" y="399590"/>
                </a:cubicBezTo>
                <a:cubicBezTo>
                  <a:pt x="1174063" y="411104"/>
                  <a:pt x="1027988" y="384623"/>
                  <a:pt x="766171" y="399590"/>
                </a:cubicBezTo>
                <a:cubicBezTo>
                  <a:pt x="504354" y="414557"/>
                  <a:pt x="396926" y="4103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316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4639" y="-21481"/>
                  <a:pt x="393212" y="10856"/>
                  <a:pt x="691217" y="0"/>
                </a:cubicBezTo>
                <a:cubicBezTo>
                  <a:pt x="989222" y="-10856"/>
                  <a:pt x="1183218" y="-12808"/>
                  <a:pt x="1365803" y="0"/>
                </a:cubicBezTo>
                <a:cubicBezTo>
                  <a:pt x="1548388" y="12808"/>
                  <a:pt x="2278649" y="32819"/>
                  <a:pt x="2565068" y="0"/>
                </a:cubicBezTo>
                <a:cubicBezTo>
                  <a:pt x="2599306" y="3418"/>
                  <a:pt x="2631422" y="25716"/>
                  <a:pt x="2631668" y="66600"/>
                </a:cubicBezTo>
                <a:cubicBezTo>
                  <a:pt x="2632286" y="163177"/>
                  <a:pt x="2637619" y="233743"/>
                  <a:pt x="2631668" y="332990"/>
                </a:cubicBezTo>
                <a:cubicBezTo>
                  <a:pt x="2625511" y="368193"/>
                  <a:pt x="2601032" y="398983"/>
                  <a:pt x="2565068" y="399590"/>
                </a:cubicBezTo>
                <a:cubicBezTo>
                  <a:pt x="2327070" y="388601"/>
                  <a:pt x="2071874" y="412618"/>
                  <a:pt x="1915466" y="399590"/>
                </a:cubicBezTo>
                <a:cubicBezTo>
                  <a:pt x="1759058" y="386562"/>
                  <a:pt x="1509975" y="422480"/>
                  <a:pt x="1265865" y="399590"/>
                </a:cubicBezTo>
                <a:cubicBezTo>
                  <a:pt x="1021755" y="376700"/>
                  <a:pt x="832435" y="397753"/>
                  <a:pt x="716202" y="399590"/>
                </a:cubicBezTo>
                <a:cubicBezTo>
                  <a:pt x="599969" y="401427"/>
                  <a:pt x="267465" y="40176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70C0"/>
                </a:solidFill>
              </a:rPr>
              <a:t>Capital Turnover</a:t>
            </a:r>
            <a:endParaRPr lang="en-US" sz="105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743FA8-B99D-9A2E-7DC1-766E75617D6E}"/>
              </a:ext>
            </a:extLst>
          </p:cNvPr>
          <p:cNvSpPr/>
          <p:nvPr/>
        </p:nvSpPr>
        <p:spPr>
          <a:xfrm>
            <a:off x="2800675" y="2673949"/>
            <a:ext cx="2276772" cy="399590"/>
          </a:xfrm>
          <a:custGeom>
            <a:avLst/>
            <a:gdLst>
              <a:gd name="connsiteX0" fmla="*/ 0 w 2276772"/>
              <a:gd name="connsiteY0" fmla="*/ 66600 h 399590"/>
              <a:gd name="connsiteX1" fmla="*/ 66600 w 2276772"/>
              <a:gd name="connsiteY1" fmla="*/ 0 h 399590"/>
              <a:gd name="connsiteX2" fmla="*/ 623929 w 2276772"/>
              <a:gd name="connsiteY2" fmla="*/ 0 h 399590"/>
              <a:gd name="connsiteX3" fmla="*/ 1116950 w 2276772"/>
              <a:gd name="connsiteY3" fmla="*/ 0 h 399590"/>
              <a:gd name="connsiteX4" fmla="*/ 1674279 w 2276772"/>
              <a:gd name="connsiteY4" fmla="*/ 0 h 399590"/>
              <a:gd name="connsiteX5" fmla="*/ 2210172 w 2276772"/>
              <a:gd name="connsiteY5" fmla="*/ 0 h 399590"/>
              <a:gd name="connsiteX6" fmla="*/ 2276772 w 2276772"/>
              <a:gd name="connsiteY6" fmla="*/ 66600 h 399590"/>
              <a:gd name="connsiteX7" fmla="*/ 2276772 w 2276772"/>
              <a:gd name="connsiteY7" fmla="*/ 332990 h 399590"/>
              <a:gd name="connsiteX8" fmla="*/ 2210172 w 2276772"/>
              <a:gd name="connsiteY8" fmla="*/ 399590 h 399590"/>
              <a:gd name="connsiteX9" fmla="*/ 1717150 w 2276772"/>
              <a:gd name="connsiteY9" fmla="*/ 399590 h 399590"/>
              <a:gd name="connsiteX10" fmla="*/ 1159822 w 2276772"/>
              <a:gd name="connsiteY10" fmla="*/ 399590 h 399590"/>
              <a:gd name="connsiteX11" fmla="*/ 666800 w 2276772"/>
              <a:gd name="connsiteY11" fmla="*/ 399590 h 399590"/>
              <a:gd name="connsiteX12" fmla="*/ 66600 w 2276772"/>
              <a:gd name="connsiteY12" fmla="*/ 399590 h 399590"/>
              <a:gd name="connsiteX13" fmla="*/ 0 w 2276772"/>
              <a:gd name="connsiteY13" fmla="*/ 332990 h 399590"/>
              <a:gd name="connsiteX14" fmla="*/ 0 w 2276772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6772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09872" y="7798"/>
                  <a:pt x="417238" y="25213"/>
                  <a:pt x="623929" y="0"/>
                </a:cubicBezTo>
                <a:cubicBezTo>
                  <a:pt x="830620" y="-25213"/>
                  <a:pt x="1014089" y="14487"/>
                  <a:pt x="1116950" y="0"/>
                </a:cubicBezTo>
                <a:cubicBezTo>
                  <a:pt x="1219811" y="-14487"/>
                  <a:pt x="1465880" y="-24180"/>
                  <a:pt x="1674279" y="0"/>
                </a:cubicBezTo>
                <a:cubicBezTo>
                  <a:pt x="1882678" y="24180"/>
                  <a:pt x="1945563" y="-24248"/>
                  <a:pt x="2210172" y="0"/>
                </a:cubicBezTo>
                <a:cubicBezTo>
                  <a:pt x="2252933" y="2945"/>
                  <a:pt x="2277068" y="34586"/>
                  <a:pt x="2276772" y="66600"/>
                </a:cubicBezTo>
                <a:cubicBezTo>
                  <a:pt x="2276363" y="145208"/>
                  <a:pt x="2270172" y="278051"/>
                  <a:pt x="2276772" y="332990"/>
                </a:cubicBezTo>
                <a:cubicBezTo>
                  <a:pt x="2279901" y="368370"/>
                  <a:pt x="2247476" y="398465"/>
                  <a:pt x="2210172" y="399590"/>
                </a:cubicBezTo>
                <a:cubicBezTo>
                  <a:pt x="2071456" y="380450"/>
                  <a:pt x="1865411" y="410739"/>
                  <a:pt x="1717150" y="399590"/>
                </a:cubicBezTo>
                <a:cubicBezTo>
                  <a:pt x="1568889" y="388441"/>
                  <a:pt x="1366681" y="377501"/>
                  <a:pt x="1159822" y="399590"/>
                </a:cubicBezTo>
                <a:cubicBezTo>
                  <a:pt x="952963" y="421679"/>
                  <a:pt x="802143" y="414727"/>
                  <a:pt x="666800" y="399590"/>
                </a:cubicBezTo>
                <a:cubicBezTo>
                  <a:pt x="531457" y="384453"/>
                  <a:pt x="223522" y="42108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7677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1742" y="9883"/>
                  <a:pt x="368598" y="-4586"/>
                  <a:pt x="602493" y="0"/>
                </a:cubicBezTo>
                <a:cubicBezTo>
                  <a:pt x="836388" y="4586"/>
                  <a:pt x="1043619" y="19340"/>
                  <a:pt x="1181257" y="0"/>
                </a:cubicBezTo>
                <a:cubicBezTo>
                  <a:pt x="1318895" y="-19340"/>
                  <a:pt x="1718565" y="-8518"/>
                  <a:pt x="2210172" y="0"/>
                </a:cubicBezTo>
                <a:cubicBezTo>
                  <a:pt x="2244410" y="3418"/>
                  <a:pt x="2276526" y="25716"/>
                  <a:pt x="2276772" y="66600"/>
                </a:cubicBezTo>
                <a:cubicBezTo>
                  <a:pt x="2277390" y="163177"/>
                  <a:pt x="2282723" y="233743"/>
                  <a:pt x="2276772" y="332990"/>
                </a:cubicBezTo>
                <a:cubicBezTo>
                  <a:pt x="2270615" y="368193"/>
                  <a:pt x="2246136" y="398983"/>
                  <a:pt x="2210172" y="399590"/>
                </a:cubicBezTo>
                <a:cubicBezTo>
                  <a:pt x="1980595" y="390273"/>
                  <a:pt x="1883897" y="409497"/>
                  <a:pt x="1652843" y="399590"/>
                </a:cubicBezTo>
                <a:cubicBezTo>
                  <a:pt x="1421789" y="389683"/>
                  <a:pt x="1370168" y="418132"/>
                  <a:pt x="1095515" y="399590"/>
                </a:cubicBezTo>
                <a:cubicBezTo>
                  <a:pt x="820862" y="381048"/>
                  <a:pt x="765737" y="407550"/>
                  <a:pt x="623929" y="399590"/>
                </a:cubicBezTo>
                <a:cubicBezTo>
                  <a:pt x="482121" y="391630"/>
                  <a:pt x="288595" y="39198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رأس المال</a:t>
            </a:r>
            <a:r>
              <a:rPr lang="en-US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ar-EG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المستثمر</a:t>
            </a:r>
            <a:endParaRPr lang="en-US" sz="105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B02A3C-B5E9-EE78-4BEB-5C5744EAC352}"/>
              </a:ext>
            </a:extLst>
          </p:cNvPr>
          <p:cNvSpPr/>
          <p:nvPr/>
        </p:nvSpPr>
        <p:spPr>
          <a:xfrm>
            <a:off x="363079" y="2666994"/>
            <a:ext cx="2276772" cy="399590"/>
          </a:xfrm>
          <a:custGeom>
            <a:avLst/>
            <a:gdLst>
              <a:gd name="connsiteX0" fmla="*/ 0 w 2276772"/>
              <a:gd name="connsiteY0" fmla="*/ 66600 h 399590"/>
              <a:gd name="connsiteX1" fmla="*/ 66600 w 2276772"/>
              <a:gd name="connsiteY1" fmla="*/ 0 h 399590"/>
              <a:gd name="connsiteX2" fmla="*/ 623929 w 2276772"/>
              <a:gd name="connsiteY2" fmla="*/ 0 h 399590"/>
              <a:gd name="connsiteX3" fmla="*/ 1116950 w 2276772"/>
              <a:gd name="connsiteY3" fmla="*/ 0 h 399590"/>
              <a:gd name="connsiteX4" fmla="*/ 1674279 w 2276772"/>
              <a:gd name="connsiteY4" fmla="*/ 0 h 399590"/>
              <a:gd name="connsiteX5" fmla="*/ 2210172 w 2276772"/>
              <a:gd name="connsiteY5" fmla="*/ 0 h 399590"/>
              <a:gd name="connsiteX6" fmla="*/ 2276772 w 2276772"/>
              <a:gd name="connsiteY6" fmla="*/ 66600 h 399590"/>
              <a:gd name="connsiteX7" fmla="*/ 2276772 w 2276772"/>
              <a:gd name="connsiteY7" fmla="*/ 332990 h 399590"/>
              <a:gd name="connsiteX8" fmla="*/ 2210172 w 2276772"/>
              <a:gd name="connsiteY8" fmla="*/ 399590 h 399590"/>
              <a:gd name="connsiteX9" fmla="*/ 1717150 w 2276772"/>
              <a:gd name="connsiteY9" fmla="*/ 399590 h 399590"/>
              <a:gd name="connsiteX10" fmla="*/ 1159822 w 2276772"/>
              <a:gd name="connsiteY10" fmla="*/ 399590 h 399590"/>
              <a:gd name="connsiteX11" fmla="*/ 666800 w 2276772"/>
              <a:gd name="connsiteY11" fmla="*/ 399590 h 399590"/>
              <a:gd name="connsiteX12" fmla="*/ 66600 w 2276772"/>
              <a:gd name="connsiteY12" fmla="*/ 399590 h 399590"/>
              <a:gd name="connsiteX13" fmla="*/ 0 w 2276772"/>
              <a:gd name="connsiteY13" fmla="*/ 332990 h 399590"/>
              <a:gd name="connsiteX14" fmla="*/ 0 w 2276772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6772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09872" y="7798"/>
                  <a:pt x="417238" y="25213"/>
                  <a:pt x="623929" y="0"/>
                </a:cubicBezTo>
                <a:cubicBezTo>
                  <a:pt x="830620" y="-25213"/>
                  <a:pt x="1014089" y="14487"/>
                  <a:pt x="1116950" y="0"/>
                </a:cubicBezTo>
                <a:cubicBezTo>
                  <a:pt x="1219811" y="-14487"/>
                  <a:pt x="1465880" y="-24180"/>
                  <a:pt x="1674279" y="0"/>
                </a:cubicBezTo>
                <a:cubicBezTo>
                  <a:pt x="1882678" y="24180"/>
                  <a:pt x="1945563" y="-24248"/>
                  <a:pt x="2210172" y="0"/>
                </a:cubicBezTo>
                <a:cubicBezTo>
                  <a:pt x="2252933" y="2945"/>
                  <a:pt x="2277068" y="34586"/>
                  <a:pt x="2276772" y="66600"/>
                </a:cubicBezTo>
                <a:cubicBezTo>
                  <a:pt x="2276363" y="145208"/>
                  <a:pt x="2270172" y="278051"/>
                  <a:pt x="2276772" y="332990"/>
                </a:cubicBezTo>
                <a:cubicBezTo>
                  <a:pt x="2279901" y="368370"/>
                  <a:pt x="2247476" y="398465"/>
                  <a:pt x="2210172" y="399590"/>
                </a:cubicBezTo>
                <a:cubicBezTo>
                  <a:pt x="2071456" y="380450"/>
                  <a:pt x="1865411" y="410739"/>
                  <a:pt x="1717150" y="399590"/>
                </a:cubicBezTo>
                <a:cubicBezTo>
                  <a:pt x="1568889" y="388441"/>
                  <a:pt x="1366681" y="377501"/>
                  <a:pt x="1159822" y="399590"/>
                </a:cubicBezTo>
                <a:cubicBezTo>
                  <a:pt x="952963" y="421679"/>
                  <a:pt x="802143" y="414727"/>
                  <a:pt x="666800" y="399590"/>
                </a:cubicBezTo>
                <a:cubicBezTo>
                  <a:pt x="531457" y="384453"/>
                  <a:pt x="223522" y="42108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7677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1742" y="9883"/>
                  <a:pt x="368598" y="-4586"/>
                  <a:pt x="602493" y="0"/>
                </a:cubicBezTo>
                <a:cubicBezTo>
                  <a:pt x="836388" y="4586"/>
                  <a:pt x="1043619" y="19340"/>
                  <a:pt x="1181257" y="0"/>
                </a:cubicBezTo>
                <a:cubicBezTo>
                  <a:pt x="1318895" y="-19340"/>
                  <a:pt x="1718565" y="-8518"/>
                  <a:pt x="2210172" y="0"/>
                </a:cubicBezTo>
                <a:cubicBezTo>
                  <a:pt x="2244410" y="3418"/>
                  <a:pt x="2276526" y="25716"/>
                  <a:pt x="2276772" y="66600"/>
                </a:cubicBezTo>
                <a:cubicBezTo>
                  <a:pt x="2277390" y="163177"/>
                  <a:pt x="2282723" y="233743"/>
                  <a:pt x="2276772" y="332990"/>
                </a:cubicBezTo>
                <a:cubicBezTo>
                  <a:pt x="2270615" y="368193"/>
                  <a:pt x="2246136" y="398983"/>
                  <a:pt x="2210172" y="399590"/>
                </a:cubicBezTo>
                <a:cubicBezTo>
                  <a:pt x="1980595" y="390273"/>
                  <a:pt x="1883897" y="409497"/>
                  <a:pt x="1652843" y="399590"/>
                </a:cubicBezTo>
                <a:cubicBezTo>
                  <a:pt x="1421789" y="389683"/>
                  <a:pt x="1370168" y="418132"/>
                  <a:pt x="1095515" y="399590"/>
                </a:cubicBezTo>
                <a:cubicBezTo>
                  <a:pt x="820862" y="381048"/>
                  <a:pt x="765737" y="407550"/>
                  <a:pt x="623929" y="399590"/>
                </a:cubicBezTo>
                <a:cubicBezTo>
                  <a:pt x="482121" y="391630"/>
                  <a:pt x="288595" y="39198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Invested Capital turnover</a:t>
            </a:r>
            <a:endParaRPr lang="en-US" sz="11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1FA6D6-51A9-6AF3-4FF8-538183C370E4}"/>
              </a:ext>
            </a:extLst>
          </p:cNvPr>
          <p:cNvSpPr/>
          <p:nvPr/>
        </p:nvSpPr>
        <p:spPr>
          <a:xfrm>
            <a:off x="791257" y="389881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المبيعات</a:t>
            </a:r>
            <a:endParaRPr lang="en-US" sz="105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1A6229-9377-FA59-7F9C-00AE4B8DA5A0}"/>
              </a:ext>
            </a:extLst>
          </p:cNvPr>
          <p:cNvSpPr/>
          <p:nvPr/>
        </p:nvSpPr>
        <p:spPr>
          <a:xfrm>
            <a:off x="733029" y="4593344"/>
            <a:ext cx="1971124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0DDC5A-DC16-B3C9-DC01-E17976FB2FFD}"/>
              </a:ext>
            </a:extLst>
          </p:cNvPr>
          <p:cNvCxnSpPr>
            <a:cxnSpLocks/>
          </p:cNvCxnSpPr>
          <p:nvPr/>
        </p:nvCxnSpPr>
        <p:spPr>
          <a:xfrm flipH="1">
            <a:off x="627795" y="4452302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6842FA-CE35-8A91-ABC0-CDFC28A59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50" y="4291260"/>
            <a:ext cx="453126" cy="30208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6B69226-BE9A-22BB-B88C-D9D5909A98F7}"/>
              </a:ext>
            </a:extLst>
          </p:cNvPr>
          <p:cNvSpPr/>
          <p:nvPr/>
        </p:nvSpPr>
        <p:spPr>
          <a:xfrm>
            <a:off x="3533254" y="4152919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رأس المال</a:t>
            </a:r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المستثمر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580A2D-DB02-D70F-077C-203A1D9DA8B2}"/>
              </a:ext>
            </a:extLst>
          </p:cNvPr>
          <p:cNvSpPr/>
          <p:nvPr/>
        </p:nvSpPr>
        <p:spPr>
          <a:xfrm>
            <a:off x="369519" y="3579654"/>
            <a:ext cx="5296172" cy="1885651"/>
          </a:xfrm>
          <a:custGeom>
            <a:avLst/>
            <a:gdLst>
              <a:gd name="connsiteX0" fmla="*/ 0 w 5296172"/>
              <a:gd name="connsiteY0" fmla="*/ 314281 h 1885651"/>
              <a:gd name="connsiteX1" fmla="*/ 314281 w 5296172"/>
              <a:gd name="connsiteY1" fmla="*/ 0 h 1885651"/>
              <a:gd name="connsiteX2" fmla="*/ 1074435 w 5296172"/>
              <a:gd name="connsiteY2" fmla="*/ 0 h 1885651"/>
              <a:gd name="connsiteX3" fmla="*/ 1694560 w 5296172"/>
              <a:gd name="connsiteY3" fmla="*/ 0 h 1885651"/>
              <a:gd name="connsiteX4" fmla="*/ 2268009 w 5296172"/>
              <a:gd name="connsiteY4" fmla="*/ 0 h 1885651"/>
              <a:gd name="connsiteX5" fmla="*/ 2981487 w 5296172"/>
              <a:gd name="connsiteY5" fmla="*/ 0 h 1885651"/>
              <a:gd name="connsiteX6" fmla="*/ 3601612 w 5296172"/>
              <a:gd name="connsiteY6" fmla="*/ 0 h 1885651"/>
              <a:gd name="connsiteX7" fmla="*/ 4361766 w 5296172"/>
              <a:gd name="connsiteY7" fmla="*/ 0 h 1885651"/>
              <a:gd name="connsiteX8" fmla="*/ 4981891 w 5296172"/>
              <a:gd name="connsiteY8" fmla="*/ 0 h 1885651"/>
              <a:gd name="connsiteX9" fmla="*/ 5296172 w 5296172"/>
              <a:gd name="connsiteY9" fmla="*/ 314281 h 1885651"/>
              <a:gd name="connsiteX10" fmla="*/ 5296172 w 5296172"/>
              <a:gd name="connsiteY10" fmla="*/ 917684 h 1885651"/>
              <a:gd name="connsiteX11" fmla="*/ 5296172 w 5296172"/>
              <a:gd name="connsiteY11" fmla="*/ 1571370 h 1885651"/>
              <a:gd name="connsiteX12" fmla="*/ 4981891 w 5296172"/>
              <a:gd name="connsiteY12" fmla="*/ 1885651 h 1885651"/>
              <a:gd name="connsiteX13" fmla="*/ 4315090 w 5296172"/>
              <a:gd name="connsiteY13" fmla="*/ 1885651 h 1885651"/>
              <a:gd name="connsiteX14" fmla="*/ 3741640 w 5296172"/>
              <a:gd name="connsiteY14" fmla="*/ 1885651 h 1885651"/>
              <a:gd name="connsiteX15" fmla="*/ 3074839 w 5296172"/>
              <a:gd name="connsiteY15" fmla="*/ 1885651 h 1885651"/>
              <a:gd name="connsiteX16" fmla="*/ 2314685 w 5296172"/>
              <a:gd name="connsiteY16" fmla="*/ 1885651 h 1885651"/>
              <a:gd name="connsiteX17" fmla="*/ 1647884 w 5296172"/>
              <a:gd name="connsiteY17" fmla="*/ 1885651 h 1885651"/>
              <a:gd name="connsiteX18" fmla="*/ 1121111 w 5296172"/>
              <a:gd name="connsiteY18" fmla="*/ 1885651 h 1885651"/>
              <a:gd name="connsiteX19" fmla="*/ 314281 w 5296172"/>
              <a:gd name="connsiteY19" fmla="*/ 1885651 h 1885651"/>
              <a:gd name="connsiteX20" fmla="*/ 0 w 5296172"/>
              <a:gd name="connsiteY20" fmla="*/ 1571370 h 1885651"/>
              <a:gd name="connsiteX21" fmla="*/ 0 w 5296172"/>
              <a:gd name="connsiteY21" fmla="*/ 955396 h 1885651"/>
              <a:gd name="connsiteX22" fmla="*/ 0 w 5296172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96172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550748" y="-30928"/>
                  <a:pt x="753937" y="21944"/>
                  <a:pt x="1074435" y="0"/>
                </a:cubicBezTo>
                <a:cubicBezTo>
                  <a:pt x="1394933" y="-21944"/>
                  <a:pt x="1514371" y="-27585"/>
                  <a:pt x="1694560" y="0"/>
                </a:cubicBezTo>
                <a:cubicBezTo>
                  <a:pt x="1874750" y="27585"/>
                  <a:pt x="2004884" y="-5244"/>
                  <a:pt x="2268009" y="0"/>
                </a:cubicBezTo>
                <a:cubicBezTo>
                  <a:pt x="2531134" y="5244"/>
                  <a:pt x="2758025" y="-30893"/>
                  <a:pt x="2981487" y="0"/>
                </a:cubicBezTo>
                <a:cubicBezTo>
                  <a:pt x="3204949" y="30893"/>
                  <a:pt x="3344905" y="19797"/>
                  <a:pt x="3601612" y="0"/>
                </a:cubicBezTo>
                <a:cubicBezTo>
                  <a:pt x="3858320" y="-19797"/>
                  <a:pt x="4010321" y="-21742"/>
                  <a:pt x="4361766" y="0"/>
                </a:cubicBezTo>
                <a:cubicBezTo>
                  <a:pt x="4713211" y="21742"/>
                  <a:pt x="4742360" y="-23386"/>
                  <a:pt x="4981891" y="0"/>
                </a:cubicBezTo>
                <a:cubicBezTo>
                  <a:pt x="5144781" y="17672"/>
                  <a:pt x="5285552" y="128390"/>
                  <a:pt x="5296172" y="314281"/>
                </a:cubicBezTo>
                <a:cubicBezTo>
                  <a:pt x="5283068" y="518905"/>
                  <a:pt x="5296816" y="686048"/>
                  <a:pt x="5296172" y="917684"/>
                </a:cubicBezTo>
                <a:cubicBezTo>
                  <a:pt x="5295528" y="1149320"/>
                  <a:pt x="5309861" y="1314538"/>
                  <a:pt x="5296172" y="1571370"/>
                </a:cubicBezTo>
                <a:cubicBezTo>
                  <a:pt x="5320250" y="1721150"/>
                  <a:pt x="5172419" y="1874719"/>
                  <a:pt x="4981891" y="1885651"/>
                </a:cubicBezTo>
                <a:cubicBezTo>
                  <a:pt x="4652284" y="1892035"/>
                  <a:pt x="4533514" y="1918340"/>
                  <a:pt x="4315090" y="1885651"/>
                </a:cubicBezTo>
                <a:cubicBezTo>
                  <a:pt x="4096666" y="1852962"/>
                  <a:pt x="3899372" y="1900093"/>
                  <a:pt x="3741640" y="1885651"/>
                </a:cubicBezTo>
                <a:cubicBezTo>
                  <a:pt x="3583908" y="1871210"/>
                  <a:pt x="3372997" y="1915549"/>
                  <a:pt x="3074839" y="1885651"/>
                </a:cubicBezTo>
                <a:cubicBezTo>
                  <a:pt x="2776681" y="1855753"/>
                  <a:pt x="2563523" y="1904046"/>
                  <a:pt x="2314685" y="1885651"/>
                </a:cubicBezTo>
                <a:cubicBezTo>
                  <a:pt x="2065847" y="1867256"/>
                  <a:pt x="1946560" y="1890018"/>
                  <a:pt x="1647884" y="1885651"/>
                </a:cubicBezTo>
                <a:cubicBezTo>
                  <a:pt x="1349208" y="1881284"/>
                  <a:pt x="1303774" y="1869427"/>
                  <a:pt x="1121111" y="1885651"/>
                </a:cubicBezTo>
                <a:cubicBezTo>
                  <a:pt x="938448" y="1901875"/>
                  <a:pt x="605157" y="1900302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8F5B56-6C2E-3B98-2EA3-87C33ADEF4AD}"/>
              </a:ext>
            </a:extLst>
          </p:cNvPr>
          <p:cNvSpPr/>
          <p:nvPr/>
        </p:nvSpPr>
        <p:spPr>
          <a:xfrm>
            <a:off x="3683592" y="5912131"/>
            <a:ext cx="1971124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18274A-6260-D285-50A4-804A65887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24" y="5737594"/>
            <a:ext cx="453126" cy="30208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5753D2-04B7-EABF-3DCA-3B6092EC6758}"/>
              </a:ext>
            </a:extLst>
          </p:cNvPr>
          <p:cNvSpPr/>
          <p:nvPr/>
        </p:nvSpPr>
        <p:spPr>
          <a:xfrm>
            <a:off x="6251719" y="4537682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رأس المال</a:t>
            </a:r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F16E0E2-9A48-7733-051A-DB47B6043DC2}"/>
              </a:ext>
            </a:extLst>
          </p:cNvPr>
          <p:cNvSpPr/>
          <p:nvPr/>
        </p:nvSpPr>
        <p:spPr>
          <a:xfrm>
            <a:off x="902686" y="458812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رأس المال المستثمر</a:t>
            </a:r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14FFD7A-4AE1-DA67-3CED-B4113C169137}"/>
              </a:ext>
            </a:extLst>
          </p:cNvPr>
          <p:cNvSpPr/>
          <p:nvPr/>
        </p:nvSpPr>
        <p:spPr>
          <a:xfrm>
            <a:off x="3814039" y="557561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رأس المال المستثمر</a:t>
            </a:r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9370189-0084-24C7-18A2-071CFEA5591D}"/>
              </a:ext>
            </a:extLst>
          </p:cNvPr>
          <p:cNvSpPr/>
          <p:nvPr/>
        </p:nvSpPr>
        <p:spPr>
          <a:xfrm>
            <a:off x="1214808" y="5640088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الأصول طويلة الأجل المستخدمة في توليد أرباح</a:t>
            </a:r>
            <a:endParaRPr lang="en-US" sz="105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FE717C3-FCF8-E1D7-9F0E-946A222337BC}"/>
              </a:ext>
            </a:extLst>
          </p:cNvPr>
          <p:cNvSpPr/>
          <p:nvPr/>
        </p:nvSpPr>
        <p:spPr>
          <a:xfrm>
            <a:off x="2224911" y="6222231"/>
            <a:ext cx="6433314" cy="399590"/>
          </a:xfrm>
          <a:custGeom>
            <a:avLst/>
            <a:gdLst>
              <a:gd name="connsiteX0" fmla="*/ 0 w 6433314"/>
              <a:gd name="connsiteY0" fmla="*/ 66600 h 399590"/>
              <a:gd name="connsiteX1" fmla="*/ 66600 w 6433314"/>
              <a:gd name="connsiteY1" fmla="*/ 0 h 399590"/>
              <a:gd name="connsiteX2" fmla="*/ 822614 w 6433314"/>
              <a:gd name="connsiteY2" fmla="*/ 0 h 399590"/>
              <a:gd name="connsiteX3" fmla="*/ 1389624 w 6433314"/>
              <a:gd name="connsiteY3" fmla="*/ 0 h 399590"/>
              <a:gd name="connsiteX4" fmla="*/ 1830632 w 6433314"/>
              <a:gd name="connsiteY4" fmla="*/ 0 h 399590"/>
              <a:gd name="connsiteX5" fmla="*/ 2586646 w 6433314"/>
              <a:gd name="connsiteY5" fmla="*/ 0 h 399590"/>
              <a:gd name="connsiteX6" fmla="*/ 3027654 w 6433314"/>
              <a:gd name="connsiteY6" fmla="*/ 0 h 399590"/>
              <a:gd name="connsiteX7" fmla="*/ 3720666 w 6433314"/>
              <a:gd name="connsiteY7" fmla="*/ 0 h 399590"/>
              <a:gd name="connsiteX8" fmla="*/ 4287676 w 6433314"/>
              <a:gd name="connsiteY8" fmla="*/ 0 h 399590"/>
              <a:gd name="connsiteX9" fmla="*/ 5043690 w 6433314"/>
              <a:gd name="connsiteY9" fmla="*/ 0 h 399590"/>
              <a:gd name="connsiteX10" fmla="*/ 5799704 w 6433314"/>
              <a:gd name="connsiteY10" fmla="*/ 0 h 399590"/>
              <a:gd name="connsiteX11" fmla="*/ 6366714 w 6433314"/>
              <a:gd name="connsiteY11" fmla="*/ 0 h 399590"/>
              <a:gd name="connsiteX12" fmla="*/ 6433314 w 6433314"/>
              <a:gd name="connsiteY12" fmla="*/ 66600 h 399590"/>
              <a:gd name="connsiteX13" fmla="*/ 6433314 w 6433314"/>
              <a:gd name="connsiteY13" fmla="*/ 332990 h 399590"/>
              <a:gd name="connsiteX14" fmla="*/ 6366714 w 6433314"/>
              <a:gd name="connsiteY14" fmla="*/ 399590 h 399590"/>
              <a:gd name="connsiteX15" fmla="*/ 5736703 w 6433314"/>
              <a:gd name="connsiteY15" fmla="*/ 399590 h 399590"/>
              <a:gd name="connsiteX16" fmla="*/ 5169692 w 6433314"/>
              <a:gd name="connsiteY16" fmla="*/ 399590 h 399590"/>
              <a:gd name="connsiteX17" fmla="*/ 4413679 w 6433314"/>
              <a:gd name="connsiteY17" fmla="*/ 399590 h 399590"/>
              <a:gd name="connsiteX18" fmla="*/ 3657665 w 6433314"/>
              <a:gd name="connsiteY18" fmla="*/ 399590 h 399590"/>
              <a:gd name="connsiteX19" fmla="*/ 3216657 w 6433314"/>
              <a:gd name="connsiteY19" fmla="*/ 399590 h 399590"/>
              <a:gd name="connsiteX20" fmla="*/ 2460643 w 6433314"/>
              <a:gd name="connsiteY20" fmla="*/ 399590 h 399590"/>
              <a:gd name="connsiteX21" fmla="*/ 1893633 w 6433314"/>
              <a:gd name="connsiteY21" fmla="*/ 399590 h 399590"/>
              <a:gd name="connsiteX22" fmla="*/ 1200621 w 6433314"/>
              <a:gd name="connsiteY22" fmla="*/ 399590 h 399590"/>
              <a:gd name="connsiteX23" fmla="*/ 633610 w 6433314"/>
              <a:gd name="connsiteY23" fmla="*/ 399590 h 399590"/>
              <a:gd name="connsiteX24" fmla="*/ 66600 w 6433314"/>
              <a:gd name="connsiteY24" fmla="*/ 399590 h 399590"/>
              <a:gd name="connsiteX25" fmla="*/ 0 w 6433314"/>
              <a:gd name="connsiteY25" fmla="*/ 332990 h 399590"/>
              <a:gd name="connsiteX26" fmla="*/ 0 w 6433314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33314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399231" y="480"/>
                  <a:pt x="490969" y="14264"/>
                  <a:pt x="822614" y="0"/>
                </a:cubicBezTo>
                <a:cubicBezTo>
                  <a:pt x="1154259" y="-14264"/>
                  <a:pt x="1178551" y="-4654"/>
                  <a:pt x="1389624" y="0"/>
                </a:cubicBezTo>
                <a:cubicBezTo>
                  <a:pt x="1600697" y="4654"/>
                  <a:pt x="1646635" y="5153"/>
                  <a:pt x="1830632" y="0"/>
                </a:cubicBezTo>
                <a:cubicBezTo>
                  <a:pt x="2014629" y="-5153"/>
                  <a:pt x="2306038" y="33976"/>
                  <a:pt x="2586646" y="0"/>
                </a:cubicBezTo>
                <a:cubicBezTo>
                  <a:pt x="2867254" y="-33976"/>
                  <a:pt x="2837182" y="-1455"/>
                  <a:pt x="3027654" y="0"/>
                </a:cubicBezTo>
                <a:cubicBezTo>
                  <a:pt x="3218126" y="1455"/>
                  <a:pt x="3452401" y="-19018"/>
                  <a:pt x="3720666" y="0"/>
                </a:cubicBezTo>
                <a:cubicBezTo>
                  <a:pt x="3988931" y="19018"/>
                  <a:pt x="4006661" y="5324"/>
                  <a:pt x="4287676" y="0"/>
                </a:cubicBezTo>
                <a:cubicBezTo>
                  <a:pt x="4568691" y="-5324"/>
                  <a:pt x="4716667" y="22974"/>
                  <a:pt x="5043690" y="0"/>
                </a:cubicBezTo>
                <a:cubicBezTo>
                  <a:pt x="5370713" y="-22974"/>
                  <a:pt x="5472070" y="-5492"/>
                  <a:pt x="5799704" y="0"/>
                </a:cubicBezTo>
                <a:cubicBezTo>
                  <a:pt x="6127338" y="5492"/>
                  <a:pt x="6140776" y="-14435"/>
                  <a:pt x="6366714" y="0"/>
                </a:cubicBezTo>
                <a:cubicBezTo>
                  <a:pt x="6399723" y="1504"/>
                  <a:pt x="6438080" y="33434"/>
                  <a:pt x="6433314" y="66600"/>
                </a:cubicBezTo>
                <a:cubicBezTo>
                  <a:pt x="6425264" y="135436"/>
                  <a:pt x="6436021" y="238994"/>
                  <a:pt x="6433314" y="332990"/>
                </a:cubicBezTo>
                <a:cubicBezTo>
                  <a:pt x="6429377" y="364584"/>
                  <a:pt x="6404736" y="402536"/>
                  <a:pt x="6366714" y="399590"/>
                </a:cubicBezTo>
                <a:cubicBezTo>
                  <a:pt x="6178295" y="396615"/>
                  <a:pt x="5883332" y="385890"/>
                  <a:pt x="5736703" y="399590"/>
                </a:cubicBezTo>
                <a:cubicBezTo>
                  <a:pt x="5590074" y="413290"/>
                  <a:pt x="5417885" y="409349"/>
                  <a:pt x="5169692" y="399590"/>
                </a:cubicBezTo>
                <a:cubicBezTo>
                  <a:pt x="4921499" y="389831"/>
                  <a:pt x="4630652" y="427266"/>
                  <a:pt x="4413679" y="399590"/>
                </a:cubicBezTo>
                <a:cubicBezTo>
                  <a:pt x="4196706" y="371914"/>
                  <a:pt x="3967591" y="405629"/>
                  <a:pt x="3657665" y="399590"/>
                </a:cubicBezTo>
                <a:cubicBezTo>
                  <a:pt x="3347739" y="393551"/>
                  <a:pt x="3307565" y="421389"/>
                  <a:pt x="3216657" y="399590"/>
                </a:cubicBezTo>
                <a:cubicBezTo>
                  <a:pt x="3125749" y="377791"/>
                  <a:pt x="2674124" y="416866"/>
                  <a:pt x="2460643" y="399590"/>
                </a:cubicBezTo>
                <a:cubicBezTo>
                  <a:pt x="2247162" y="382314"/>
                  <a:pt x="2112917" y="415046"/>
                  <a:pt x="1893633" y="399590"/>
                </a:cubicBezTo>
                <a:cubicBezTo>
                  <a:pt x="1674349" y="384135"/>
                  <a:pt x="1497267" y="384073"/>
                  <a:pt x="1200621" y="399590"/>
                </a:cubicBezTo>
                <a:cubicBezTo>
                  <a:pt x="903975" y="415107"/>
                  <a:pt x="836919" y="386047"/>
                  <a:pt x="633610" y="399590"/>
                </a:cubicBezTo>
                <a:cubicBezTo>
                  <a:pt x="430301" y="413133"/>
                  <a:pt x="328326" y="373628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643331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7751" y="5070"/>
                  <a:pt x="514165" y="17984"/>
                  <a:pt x="696611" y="0"/>
                </a:cubicBezTo>
                <a:cubicBezTo>
                  <a:pt x="879057" y="-17984"/>
                  <a:pt x="1278055" y="-20833"/>
                  <a:pt x="1452625" y="0"/>
                </a:cubicBezTo>
                <a:cubicBezTo>
                  <a:pt x="1627195" y="20833"/>
                  <a:pt x="1901768" y="-12007"/>
                  <a:pt x="2208639" y="0"/>
                </a:cubicBezTo>
                <a:cubicBezTo>
                  <a:pt x="2515510" y="12007"/>
                  <a:pt x="2605624" y="7138"/>
                  <a:pt x="2775649" y="0"/>
                </a:cubicBezTo>
                <a:cubicBezTo>
                  <a:pt x="2945674" y="-7138"/>
                  <a:pt x="3162592" y="-21221"/>
                  <a:pt x="3468662" y="0"/>
                </a:cubicBezTo>
                <a:cubicBezTo>
                  <a:pt x="3774732" y="21221"/>
                  <a:pt x="3871619" y="-1172"/>
                  <a:pt x="4224675" y="0"/>
                </a:cubicBezTo>
                <a:cubicBezTo>
                  <a:pt x="4577731" y="1172"/>
                  <a:pt x="4580964" y="6405"/>
                  <a:pt x="4791686" y="0"/>
                </a:cubicBezTo>
                <a:cubicBezTo>
                  <a:pt x="5002408" y="-6405"/>
                  <a:pt x="5256251" y="16804"/>
                  <a:pt x="5421697" y="0"/>
                </a:cubicBezTo>
                <a:cubicBezTo>
                  <a:pt x="5587143" y="-16804"/>
                  <a:pt x="6067138" y="33260"/>
                  <a:pt x="6366714" y="0"/>
                </a:cubicBezTo>
                <a:cubicBezTo>
                  <a:pt x="6408303" y="7500"/>
                  <a:pt x="6432196" y="34915"/>
                  <a:pt x="6433314" y="66600"/>
                </a:cubicBezTo>
                <a:cubicBezTo>
                  <a:pt x="6425218" y="122664"/>
                  <a:pt x="6441914" y="272605"/>
                  <a:pt x="6433314" y="332990"/>
                </a:cubicBezTo>
                <a:cubicBezTo>
                  <a:pt x="6430419" y="375703"/>
                  <a:pt x="6398235" y="402796"/>
                  <a:pt x="6366714" y="399590"/>
                </a:cubicBezTo>
                <a:cubicBezTo>
                  <a:pt x="6217321" y="424743"/>
                  <a:pt x="6018002" y="421356"/>
                  <a:pt x="5862705" y="399590"/>
                </a:cubicBezTo>
                <a:cubicBezTo>
                  <a:pt x="5707408" y="377824"/>
                  <a:pt x="5502543" y="411154"/>
                  <a:pt x="5358696" y="399590"/>
                </a:cubicBezTo>
                <a:cubicBezTo>
                  <a:pt x="5214849" y="388026"/>
                  <a:pt x="4838182" y="377101"/>
                  <a:pt x="4665683" y="399590"/>
                </a:cubicBezTo>
                <a:cubicBezTo>
                  <a:pt x="4493184" y="422079"/>
                  <a:pt x="4280225" y="375995"/>
                  <a:pt x="3972671" y="399590"/>
                </a:cubicBezTo>
                <a:cubicBezTo>
                  <a:pt x="3665117" y="423185"/>
                  <a:pt x="3672714" y="398483"/>
                  <a:pt x="3468662" y="399590"/>
                </a:cubicBezTo>
                <a:cubicBezTo>
                  <a:pt x="3264610" y="400697"/>
                  <a:pt x="2944377" y="429142"/>
                  <a:pt x="2775649" y="399590"/>
                </a:cubicBezTo>
                <a:cubicBezTo>
                  <a:pt x="2606921" y="370038"/>
                  <a:pt x="2333861" y="402984"/>
                  <a:pt x="2208639" y="399590"/>
                </a:cubicBezTo>
                <a:cubicBezTo>
                  <a:pt x="2083417" y="396197"/>
                  <a:pt x="1859141" y="388381"/>
                  <a:pt x="1704630" y="399590"/>
                </a:cubicBezTo>
                <a:cubicBezTo>
                  <a:pt x="1550119" y="410799"/>
                  <a:pt x="1318706" y="364118"/>
                  <a:pt x="948616" y="399590"/>
                </a:cubicBezTo>
                <a:cubicBezTo>
                  <a:pt x="578526" y="435062"/>
                  <a:pt x="391461" y="39624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Invested Capital = Equity Capital + Debt Capital - Non-Interest-Bearing Current Liabilities</a:t>
            </a:r>
          </a:p>
        </p:txBody>
      </p:sp>
    </p:spTree>
    <p:extLst>
      <p:ext uri="{BB962C8B-B14F-4D97-AF65-F5344CB8AC3E}">
        <p14:creationId xmlns:p14="http://schemas.microsoft.com/office/powerpoint/2010/main" val="185443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624" y="6138379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1601" y="85104"/>
            <a:ext cx="2509264" cy="399590"/>
          </a:xfrm>
          <a:custGeom>
            <a:avLst/>
            <a:gdLst>
              <a:gd name="connsiteX0" fmla="*/ 0 w 2509264"/>
              <a:gd name="connsiteY0" fmla="*/ 66600 h 399590"/>
              <a:gd name="connsiteX1" fmla="*/ 66600 w 2509264"/>
              <a:gd name="connsiteY1" fmla="*/ 0 h 399590"/>
              <a:gd name="connsiteX2" fmla="*/ 660616 w 2509264"/>
              <a:gd name="connsiteY2" fmla="*/ 0 h 399590"/>
              <a:gd name="connsiteX3" fmla="*/ 1302153 w 2509264"/>
              <a:gd name="connsiteY3" fmla="*/ 0 h 399590"/>
              <a:gd name="connsiteX4" fmla="*/ 2442664 w 2509264"/>
              <a:gd name="connsiteY4" fmla="*/ 0 h 399590"/>
              <a:gd name="connsiteX5" fmla="*/ 2509264 w 2509264"/>
              <a:gd name="connsiteY5" fmla="*/ 66600 h 399590"/>
              <a:gd name="connsiteX6" fmla="*/ 2509264 w 2509264"/>
              <a:gd name="connsiteY6" fmla="*/ 332990 h 399590"/>
              <a:gd name="connsiteX7" fmla="*/ 2442664 w 2509264"/>
              <a:gd name="connsiteY7" fmla="*/ 399590 h 399590"/>
              <a:gd name="connsiteX8" fmla="*/ 1824887 w 2509264"/>
              <a:gd name="connsiteY8" fmla="*/ 399590 h 399590"/>
              <a:gd name="connsiteX9" fmla="*/ 1207111 w 2509264"/>
              <a:gd name="connsiteY9" fmla="*/ 399590 h 399590"/>
              <a:gd name="connsiteX10" fmla="*/ 684377 w 2509264"/>
              <a:gd name="connsiteY10" fmla="*/ 399590 h 399590"/>
              <a:gd name="connsiteX11" fmla="*/ 66600 w 2509264"/>
              <a:gd name="connsiteY11" fmla="*/ 399590 h 399590"/>
              <a:gd name="connsiteX12" fmla="*/ 0 w 2509264"/>
              <a:gd name="connsiteY12" fmla="*/ 332990 h 399590"/>
              <a:gd name="connsiteX13" fmla="*/ 0 w 2509264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9264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3343" y="-7787"/>
                  <a:pt x="467573" y="26721"/>
                  <a:pt x="660616" y="0"/>
                </a:cubicBezTo>
                <a:cubicBezTo>
                  <a:pt x="853659" y="-26721"/>
                  <a:pt x="1069528" y="-10255"/>
                  <a:pt x="1302153" y="0"/>
                </a:cubicBezTo>
                <a:cubicBezTo>
                  <a:pt x="1534778" y="10255"/>
                  <a:pt x="2033236" y="-46917"/>
                  <a:pt x="2442664" y="0"/>
                </a:cubicBezTo>
                <a:cubicBezTo>
                  <a:pt x="2476902" y="3418"/>
                  <a:pt x="2509018" y="25716"/>
                  <a:pt x="2509264" y="66600"/>
                </a:cubicBezTo>
                <a:cubicBezTo>
                  <a:pt x="2509882" y="163177"/>
                  <a:pt x="2515215" y="233743"/>
                  <a:pt x="2509264" y="332990"/>
                </a:cubicBezTo>
                <a:cubicBezTo>
                  <a:pt x="2503107" y="368193"/>
                  <a:pt x="2478628" y="398983"/>
                  <a:pt x="2442664" y="399590"/>
                </a:cubicBezTo>
                <a:cubicBezTo>
                  <a:pt x="2240884" y="429590"/>
                  <a:pt x="2108882" y="418546"/>
                  <a:pt x="1824887" y="399590"/>
                </a:cubicBezTo>
                <a:cubicBezTo>
                  <a:pt x="1540892" y="380634"/>
                  <a:pt x="1463925" y="422164"/>
                  <a:pt x="1207111" y="399590"/>
                </a:cubicBezTo>
                <a:cubicBezTo>
                  <a:pt x="950297" y="377016"/>
                  <a:pt x="858623" y="415237"/>
                  <a:pt x="684377" y="399590"/>
                </a:cubicBezTo>
                <a:cubicBezTo>
                  <a:pt x="510131" y="383943"/>
                  <a:pt x="268471" y="41327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</a:t>
            </a:r>
            <a:r>
              <a:rPr lang="ar-EG" sz="11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صافي رأس المال العامل</a:t>
            </a:r>
            <a:endParaRPr lang="en-US" sz="1400" b="1" u="sng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349211" y="318739"/>
            <a:ext cx="1099562" cy="469856"/>
          </a:xfrm>
          <a:custGeom>
            <a:avLst/>
            <a:gdLst>
              <a:gd name="connsiteX0" fmla="*/ 0 w 1099562"/>
              <a:gd name="connsiteY0" fmla="*/ 78311 h 469856"/>
              <a:gd name="connsiteX1" fmla="*/ 78311 w 1099562"/>
              <a:gd name="connsiteY1" fmla="*/ 0 h 469856"/>
              <a:gd name="connsiteX2" fmla="*/ 530922 w 1099562"/>
              <a:gd name="connsiteY2" fmla="*/ 0 h 469856"/>
              <a:gd name="connsiteX3" fmla="*/ 1021251 w 1099562"/>
              <a:gd name="connsiteY3" fmla="*/ 0 h 469856"/>
              <a:gd name="connsiteX4" fmla="*/ 1099562 w 1099562"/>
              <a:gd name="connsiteY4" fmla="*/ 78311 h 469856"/>
              <a:gd name="connsiteX5" fmla="*/ 1099562 w 1099562"/>
              <a:gd name="connsiteY5" fmla="*/ 391545 h 469856"/>
              <a:gd name="connsiteX6" fmla="*/ 1021251 w 1099562"/>
              <a:gd name="connsiteY6" fmla="*/ 469856 h 469856"/>
              <a:gd name="connsiteX7" fmla="*/ 568640 w 1099562"/>
              <a:gd name="connsiteY7" fmla="*/ 469856 h 469856"/>
              <a:gd name="connsiteX8" fmla="*/ 78311 w 1099562"/>
              <a:gd name="connsiteY8" fmla="*/ 469856 h 469856"/>
              <a:gd name="connsiteX9" fmla="*/ 0 w 1099562"/>
              <a:gd name="connsiteY9" fmla="*/ 391545 h 469856"/>
              <a:gd name="connsiteX10" fmla="*/ 0 w 1099562"/>
              <a:gd name="connsiteY10" fmla="*/ 78311 h 46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9562" h="469856" fill="none" extrusionOk="0">
                <a:moveTo>
                  <a:pt x="0" y="78311"/>
                </a:moveTo>
                <a:cubicBezTo>
                  <a:pt x="-4051" y="43360"/>
                  <a:pt x="28104" y="4240"/>
                  <a:pt x="78311" y="0"/>
                </a:cubicBezTo>
                <a:cubicBezTo>
                  <a:pt x="215183" y="-20383"/>
                  <a:pt x="348860" y="3009"/>
                  <a:pt x="530922" y="0"/>
                </a:cubicBezTo>
                <a:cubicBezTo>
                  <a:pt x="712984" y="-3009"/>
                  <a:pt x="864435" y="-11863"/>
                  <a:pt x="1021251" y="0"/>
                </a:cubicBezTo>
                <a:cubicBezTo>
                  <a:pt x="1064772" y="-1818"/>
                  <a:pt x="1105627" y="36620"/>
                  <a:pt x="1099562" y="78311"/>
                </a:cubicBezTo>
                <a:cubicBezTo>
                  <a:pt x="1102477" y="215043"/>
                  <a:pt x="1108375" y="269386"/>
                  <a:pt x="1099562" y="391545"/>
                </a:cubicBezTo>
                <a:cubicBezTo>
                  <a:pt x="1094339" y="434283"/>
                  <a:pt x="1070752" y="466783"/>
                  <a:pt x="1021251" y="469856"/>
                </a:cubicBezTo>
                <a:cubicBezTo>
                  <a:pt x="930525" y="449882"/>
                  <a:pt x="784523" y="478265"/>
                  <a:pt x="568640" y="469856"/>
                </a:cubicBezTo>
                <a:cubicBezTo>
                  <a:pt x="352757" y="461447"/>
                  <a:pt x="254949" y="463473"/>
                  <a:pt x="78311" y="469856"/>
                </a:cubicBezTo>
                <a:cubicBezTo>
                  <a:pt x="34073" y="471247"/>
                  <a:pt x="7318" y="433906"/>
                  <a:pt x="0" y="391545"/>
                </a:cubicBezTo>
                <a:cubicBezTo>
                  <a:pt x="6446" y="262122"/>
                  <a:pt x="-432" y="220110"/>
                  <a:pt x="0" y="78311"/>
                </a:cubicBezTo>
                <a:close/>
              </a:path>
              <a:path w="1099562" h="469856" stroke="0" extrusionOk="0">
                <a:moveTo>
                  <a:pt x="0" y="78311"/>
                </a:moveTo>
                <a:cubicBezTo>
                  <a:pt x="2736" y="31131"/>
                  <a:pt x="34645" y="3095"/>
                  <a:pt x="78311" y="0"/>
                </a:cubicBezTo>
                <a:cubicBezTo>
                  <a:pt x="311496" y="-16607"/>
                  <a:pt x="349019" y="-21227"/>
                  <a:pt x="549781" y="0"/>
                </a:cubicBezTo>
                <a:cubicBezTo>
                  <a:pt x="750543" y="21227"/>
                  <a:pt x="807198" y="836"/>
                  <a:pt x="1021251" y="0"/>
                </a:cubicBezTo>
                <a:cubicBezTo>
                  <a:pt x="1062273" y="-2463"/>
                  <a:pt x="1103356" y="33473"/>
                  <a:pt x="1099562" y="78311"/>
                </a:cubicBezTo>
                <a:cubicBezTo>
                  <a:pt x="1104363" y="175443"/>
                  <a:pt x="1109995" y="297142"/>
                  <a:pt x="1099562" y="391545"/>
                </a:cubicBezTo>
                <a:cubicBezTo>
                  <a:pt x="1097441" y="437735"/>
                  <a:pt x="1071191" y="468447"/>
                  <a:pt x="1021251" y="469856"/>
                </a:cubicBezTo>
                <a:cubicBezTo>
                  <a:pt x="830989" y="482429"/>
                  <a:pt x="698631" y="458360"/>
                  <a:pt x="568640" y="469856"/>
                </a:cubicBezTo>
                <a:cubicBezTo>
                  <a:pt x="438649" y="481352"/>
                  <a:pt x="318704" y="481013"/>
                  <a:pt x="78311" y="469856"/>
                </a:cubicBezTo>
                <a:cubicBezTo>
                  <a:pt x="36972" y="472837"/>
                  <a:pt x="-754" y="438232"/>
                  <a:pt x="0" y="391545"/>
                </a:cubicBezTo>
                <a:cubicBezTo>
                  <a:pt x="-2488" y="253157"/>
                  <a:pt x="-3999" y="195878"/>
                  <a:pt x="0" y="7831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موارد</a:t>
            </a:r>
            <a:endParaRPr lang="en-US" sz="28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5345888" y="307621"/>
            <a:ext cx="1103622" cy="399590"/>
          </a:xfrm>
          <a:custGeom>
            <a:avLst/>
            <a:gdLst>
              <a:gd name="connsiteX0" fmla="*/ 0 w 1103622"/>
              <a:gd name="connsiteY0" fmla="*/ 66600 h 399590"/>
              <a:gd name="connsiteX1" fmla="*/ 66600 w 1103622"/>
              <a:gd name="connsiteY1" fmla="*/ 0 h 399590"/>
              <a:gd name="connsiteX2" fmla="*/ 532403 w 1103622"/>
              <a:gd name="connsiteY2" fmla="*/ 0 h 399590"/>
              <a:gd name="connsiteX3" fmla="*/ 1037022 w 1103622"/>
              <a:gd name="connsiteY3" fmla="*/ 0 h 399590"/>
              <a:gd name="connsiteX4" fmla="*/ 1103622 w 1103622"/>
              <a:gd name="connsiteY4" fmla="*/ 66600 h 399590"/>
              <a:gd name="connsiteX5" fmla="*/ 1103622 w 1103622"/>
              <a:gd name="connsiteY5" fmla="*/ 332990 h 399590"/>
              <a:gd name="connsiteX6" fmla="*/ 1037022 w 1103622"/>
              <a:gd name="connsiteY6" fmla="*/ 399590 h 399590"/>
              <a:gd name="connsiteX7" fmla="*/ 571219 w 1103622"/>
              <a:gd name="connsiteY7" fmla="*/ 399590 h 399590"/>
              <a:gd name="connsiteX8" fmla="*/ 66600 w 1103622"/>
              <a:gd name="connsiteY8" fmla="*/ 399590 h 399590"/>
              <a:gd name="connsiteX9" fmla="*/ 0 w 1103622"/>
              <a:gd name="connsiteY9" fmla="*/ 332990 h 399590"/>
              <a:gd name="connsiteX10" fmla="*/ 0 w 1103622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3622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8439" y="-9619"/>
                  <a:pt x="429664" y="19163"/>
                  <a:pt x="532403" y="0"/>
                </a:cubicBezTo>
                <a:cubicBezTo>
                  <a:pt x="635142" y="-19163"/>
                  <a:pt x="906594" y="-6059"/>
                  <a:pt x="1037022" y="0"/>
                </a:cubicBezTo>
                <a:cubicBezTo>
                  <a:pt x="1074646" y="-5652"/>
                  <a:pt x="1107923" y="30923"/>
                  <a:pt x="1103622" y="66600"/>
                </a:cubicBezTo>
                <a:cubicBezTo>
                  <a:pt x="1114462" y="142846"/>
                  <a:pt x="1113291" y="251105"/>
                  <a:pt x="1103622" y="332990"/>
                </a:cubicBezTo>
                <a:cubicBezTo>
                  <a:pt x="1099177" y="369336"/>
                  <a:pt x="1076703" y="398165"/>
                  <a:pt x="1037022" y="399590"/>
                </a:cubicBezTo>
                <a:cubicBezTo>
                  <a:pt x="845306" y="409867"/>
                  <a:pt x="760393" y="391253"/>
                  <a:pt x="571219" y="399590"/>
                </a:cubicBezTo>
                <a:cubicBezTo>
                  <a:pt x="382045" y="407927"/>
                  <a:pt x="170610" y="40363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10362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379" y="1072"/>
                  <a:pt x="423267" y="-17461"/>
                  <a:pt x="551811" y="0"/>
                </a:cubicBezTo>
                <a:cubicBezTo>
                  <a:pt x="680355" y="17461"/>
                  <a:pt x="848358" y="9991"/>
                  <a:pt x="1037022" y="0"/>
                </a:cubicBezTo>
                <a:cubicBezTo>
                  <a:pt x="1068098" y="-6310"/>
                  <a:pt x="1109060" y="27542"/>
                  <a:pt x="1103622" y="66600"/>
                </a:cubicBezTo>
                <a:cubicBezTo>
                  <a:pt x="1101928" y="189726"/>
                  <a:pt x="1109221" y="245350"/>
                  <a:pt x="1103622" y="332990"/>
                </a:cubicBezTo>
                <a:cubicBezTo>
                  <a:pt x="1099307" y="375755"/>
                  <a:pt x="1079702" y="398348"/>
                  <a:pt x="1037022" y="399590"/>
                </a:cubicBezTo>
                <a:cubicBezTo>
                  <a:pt x="877653" y="415875"/>
                  <a:pt x="679323" y="420149"/>
                  <a:pt x="571219" y="399590"/>
                </a:cubicBezTo>
                <a:cubicBezTo>
                  <a:pt x="463115" y="379031"/>
                  <a:pt x="265729" y="41675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B8B09BF-BB8C-14DF-87CF-E1A9AD86430C}"/>
              </a:ext>
            </a:extLst>
          </p:cNvPr>
          <p:cNvSpPr/>
          <p:nvPr/>
        </p:nvSpPr>
        <p:spPr>
          <a:xfrm>
            <a:off x="6202216" y="3875645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المبيعات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33A9FF-DB93-5FC4-A890-F118D725E39A}"/>
              </a:ext>
            </a:extLst>
          </p:cNvPr>
          <p:cNvSpPr/>
          <p:nvPr/>
        </p:nvSpPr>
        <p:spPr>
          <a:xfrm>
            <a:off x="6121272" y="4570179"/>
            <a:ext cx="1971124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4A5F5A-3950-3018-CD90-FCAC5D63D1DE}"/>
              </a:ext>
            </a:extLst>
          </p:cNvPr>
          <p:cNvCxnSpPr>
            <a:cxnSpLocks/>
          </p:cNvCxnSpPr>
          <p:nvPr/>
        </p:nvCxnSpPr>
        <p:spPr>
          <a:xfrm flipH="1">
            <a:off x="6038754" y="4429137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4D7796E-6D4A-A382-C718-8B2690011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09" y="4268095"/>
            <a:ext cx="453126" cy="30208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6BC0838-EC23-4A9A-3909-59BEBC7C085F}"/>
              </a:ext>
            </a:extLst>
          </p:cNvPr>
          <p:cNvSpPr/>
          <p:nvPr/>
        </p:nvSpPr>
        <p:spPr>
          <a:xfrm>
            <a:off x="8944213" y="4129754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صافي رأس المال العامل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1138ED-FDB4-E684-D84F-B72B9F1C2B3C}"/>
              </a:ext>
            </a:extLst>
          </p:cNvPr>
          <p:cNvSpPr/>
          <p:nvPr/>
        </p:nvSpPr>
        <p:spPr>
          <a:xfrm>
            <a:off x="5780478" y="3556489"/>
            <a:ext cx="5296172" cy="1885651"/>
          </a:xfrm>
          <a:custGeom>
            <a:avLst/>
            <a:gdLst>
              <a:gd name="connsiteX0" fmla="*/ 0 w 5296172"/>
              <a:gd name="connsiteY0" fmla="*/ 314281 h 1885651"/>
              <a:gd name="connsiteX1" fmla="*/ 314281 w 5296172"/>
              <a:gd name="connsiteY1" fmla="*/ 0 h 1885651"/>
              <a:gd name="connsiteX2" fmla="*/ 1074435 w 5296172"/>
              <a:gd name="connsiteY2" fmla="*/ 0 h 1885651"/>
              <a:gd name="connsiteX3" fmla="*/ 1694560 w 5296172"/>
              <a:gd name="connsiteY3" fmla="*/ 0 h 1885651"/>
              <a:gd name="connsiteX4" fmla="*/ 2268009 w 5296172"/>
              <a:gd name="connsiteY4" fmla="*/ 0 h 1885651"/>
              <a:gd name="connsiteX5" fmla="*/ 2981487 w 5296172"/>
              <a:gd name="connsiteY5" fmla="*/ 0 h 1885651"/>
              <a:gd name="connsiteX6" fmla="*/ 3601612 w 5296172"/>
              <a:gd name="connsiteY6" fmla="*/ 0 h 1885651"/>
              <a:gd name="connsiteX7" fmla="*/ 4361766 w 5296172"/>
              <a:gd name="connsiteY7" fmla="*/ 0 h 1885651"/>
              <a:gd name="connsiteX8" fmla="*/ 4981891 w 5296172"/>
              <a:gd name="connsiteY8" fmla="*/ 0 h 1885651"/>
              <a:gd name="connsiteX9" fmla="*/ 5296172 w 5296172"/>
              <a:gd name="connsiteY9" fmla="*/ 314281 h 1885651"/>
              <a:gd name="connsiteX10" fmla="*/ 5296172 w 5296172"/>
              <a:gd name="connsiteY10" fmla="*/ 917684 h 1885651"/>
              <a:gd name="connsiteX11" fmla="*/ 5296172 w 5296172"/>
              <a:gd name="connsiteY11" fmla="*/ 1571370 h 1885651"/>
              <a:gd name="connsiteX12" fmla="*/ 4981891 w 5296172"/>
              <a:gd name="connsiteY12" fmla="*/ 1885651 h 1885651"/>
              <a:gd name="connsiteX13" fmla="*/ 4315090 w 5296172"/>
              <a:gd name="connsiteY13" fmla="*/ 1885651 h 1885651"/>
              <a:gd name="connsiteX14" fmla="*/ 3741640 w 5296172"/>
              <a:gd name="connsiteY14" fmla="*/ 1885651 h 1885651"/>
              <a:gd name="connsiteX15" fmla="*/ 3074839 w 5296172"/>
              <a:gd name="connsiteY15" fmla="*/ 1885651 h 1885651"/>
              <a:gd name="connsiteX16" fmla="*/ 2314685 w 5296172"/>
              <a:gd name="connsiteY16" fmla="*/ 1885651 h 1885651"/>
              <a:gd name="connsiteX17" fmla="*/ 1647884 w 5296172"/>
              <a:gd name="connsiteY17" fmla="*/ 1885651 h 1885651"/>
              <a:gd name="connsiteX18" fmla="*/ 1121111 w 5296172"/>
              <a:gd name="connsiteY18" fmla="*/ 1885651 h 1885651"/>
              <a:gd name="connsiteX19" fmla="*/ 314281 w 5296172"/>
              <a:gd name="connsiteY19" fmla="*/ 1885651 h 1885651"/>
              <a:gd name="connsiteX20" fmla="*/ 0 w 5296172"/>
              <a:gd name="connsiteY20" fmla="*/ 1571370 h 1885651"/>
              <a:gd name="connsiteX21" fmla="*/ 0 w 5296172"/>
              <a:gd name="connsiteY21" fmla="*/ 955396 h 1885651"/>
              <a:gd name="connsiteX22" fmla="*/ 0 w 5296172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96172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550748" y="-30928"/>
                  <a:pt x="753937" y="21944"/>
                  <a:pt x="1074435" y="0"/>
                </a:cubicBezTo>
                <a:cubicBezTo>
                  <a:pt x="1394933" y="-21944"/>
                  <a:pt x="1514371" y="-27585"/>
                  <a:pt x="1694560" y="0"/>
                </a:cubicBezTo>
                <a:cubicBezTo>
                  <a:pt x="1874750" y="27585"/>
                  <a:pt x="2004884" y="-5244"/>
                  <a:pt x="2268009" y="0"/>
                </a:cubicBezTo>
                <a:cubicBezTo>
                  <a:pt x="2531134" y="5244"/>
                  <a:pt x="2758025" y="-30893"/>
                  <a:pt x="2981487" y="0"/>
                </a:cubicBezTo>
                <a:cubicBezTo>
                  <a:pt x="3204949" y="30893"/>
                  <a:pt x="3344905" y="19797"/>
                  <a:pt x="3601612" y="0"/>
                </a:cubicBezTo>
                <a:cubicBezTo>
                  <a:pt x="3858320" y="-19797"/>
                  <a:pt x="4010321" y="-21742"/>
                  <a:pt x="4361766" y="0"/>
                </a:cubicBezTo>
                <a:cubicBezTo>
                  <a:pt x="4713211" y="21742"/>
                  <a:pt x="4742360" y="-23386"/>
                  <a:pt x="4981891" y="0"/>
                </a:cubicBezTo>
                <a:cubicBezTo>
                  <a:pt x="5144781" y="17672"/>
                  <a:pt x="5285552" y="128390"/>
                  <a:pt x="5296172" y="314281"/>
                </a:cubicBezTo>
                <a:cubicBezTo>
                  <a:pt x="5283068" y="518905"/>
                  <a:pt x="5296816" y="686048"/>
                  <a:pt x="5296172" y="917684"/>
                </a:cubicBezTo>
                <a:cubicBezTo>
                  <a:pt x="5295528" y="1149320"/>
                  <a:pt x="5309861" y="1314538"/>
                  <a:pt x="5296172" y="1571370"/>
                </a:cubicBezTo>
                <a:cubicBezTo>
                  <a:pt x="5320250" y="1721150"/>
                  <a:pt x="5172419" y="1874719"/>
                  <a:pt x="4981891" y="1885651"/>
                </a:cubicBezTo>
                <a:cubicBezTo>
                  <a:pt x="4652284" y="1892035"/>
                  <a:pt x="4533514" y="1918340"/>
                  <a:pt x="4315090" y="1885651"/>
                </a:cubicBezTo>
                <a:cubicBezTo>
                  <a:pt x="4096666" y="1852962"/>
                  <a:pt x="3899372" y="1900093"/>
                  <a:pt x="3741640" y="1885651"/>
                </a:cubicBezTo>
                <a:cubicBezTo>
                  <a:pt x="3583908" y="1871210"/>
                  <a:pt x="3372997" y="1915549"/>
                  <a:pt x="3074839" y="1885651"/>
                </a:cubicBezTo>
                <a:cubicBezTo>
                  <a:pt x="2776681" y="1855753"/>
                  <a:pt x="2563523" y="1904046"/>
                  <a:pt x="2314685" y="1885651"/>
                </a:cubicBezTo>
                <a:cubicBezTo>
                  <a:pt x="2065847" y="1867256"/>
                  <a:pt x="1946560" y="1890018"/>
                  <a:pt x="1647884" y="1885651"/>
                </a:cubicBezTo>
                <a:cubicBezTo>
                  <a:pt x="1349208" y="1881284"/>
                  <a:pt x="1303774" y="1869427"/>
                  <a:pt x="1121111" y="1885651"/>
                </a:cubicBezTo>
                <a:cubicBezTo>
                  <a:pt x="938448" y="1901875"/>
                  <a:pt x="605157" y="1900302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2AD5904-92FF-2841-745D-8D8AF07631C3}"/>
              </a:ext>
            </a:extLst>
          </p:cNvPr>
          <p:cNvSpPr/>
          <p:nvPr/>
        </p:nvSpPr>
        <p:spPr>
          <a:xfrm>
            <a:off x="3412438" y="341666"/>
            <a:ext cx="1065673" cy="399590"/>
          </a:xfrm>
          <a:custGeom>
            <a:avLst/>
            <a:gdLst>
              <a:gd name="connsiteX0" fmla="*/ 0 w 1065673"/>
              <a:gd name="connsiteY0" fmla="*/ 66600 h 399590"/>
              <a:gd name="connsiteX1" fmla="*/ 66600 w 1065673"/>
              <a:gd name="connsiteY1" fmla="*/ 0 h 399590"/>
              <a:gd name="connsiteX2" fmla="*/ 514187 w 1065673"/>
              <a:gd name="connsiteY2" fmla="*/ 0 h 399590"/>
              <a:gd name="connsiteX3" fmla="*/ 999073 w 1065673"/>
              <a:gd name="connsiteY3" fmla="*/ 0 h 399590"/>
              <a:gd name="connsiteX4" fmla="*/ 1065673 w 1065673"/>
              <a:gd name="connsiteY4" fmla="*/ 66600 h 399590"/>
              <a:gd name="connsiteX5" fmla="*/ 1065673 w 1065673"/>
              <a:gd name="connsiteY5" fmla="*/ 332990 h 399590"/>
              <a:gd name="connsiteX6" fmla="*/ 999073 w 1065673"/>
              <a:gd name="connsiteY6" fmla="*/ 399590 h 399590"/>
              <a:gd name="connsiteX7" fmla="*/ 551486 w 1065673"/>
              <a:gd name="connsiteY7" fmla="*/ 399590 h 399590"/>
              <a:gd name="connsiteX8" fmla="*/ 66600 w 1065673"/>
              <a:gd name="connsiteY8" fmla="*/ 399590 h 399590"/>
              <a:gd name="connsiteX9" fmla="*/ 0 w 1065673"/>
              <a:gd name="connsiteY9" fmla="*/ 332990 h 399590"/>
              <a:gd name="connsiteX10" fmla="*/ 0 w 1065673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5673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76627" y="16361"/>
                  <a:pt x="422214" y="-19732"/>
                  <a:pt x="514187" y="0"/>
                </a:cubicBezTo>
                <a:cubicBezTo>
                  <a:pt x="606160" y="19732"/>
                  <a:pt x="798141" y="-14494"/>
                  <a:pt x="999073" y="0"/>
                </a:cubicBezTo>
                <a:cubicBezTo>
                  <a:pt x="1036697" y="-5652"/>
                  <a:pt x="1069974" y="30923"/>
                  <a:pt x="1065673" y="66600"/>
                </a:cubicBezTo>
                <a:cubicBezTo>
                  <a:pt x="1076513" y="142846"/>
                  <a:pt x="1075342" y="251105"/>
                  <a:pt x="1065673" y="332990"/>
                </a:cubicBezTo>
                <a:cubicBezTo>
                  <a:pt x="1061228" y="369336"/>
                  <a:pt x="1038754" y="398165"/>
                  <a:pt x="999073" y="399590"/>
                </a:cubicBezTo>
                <a:cubicBezTo>
                  <a:pt x="877268" y="401459"/>
                  <a:pt x="681177" y="419824"/>
                  <a:pt x="551486" y="399590"/>
                </a:cubicBezTo>
                <a:cubicBezTo>
                  <a:pt x="421795" y="379356"/>
                  <a:pt x="286615" y="38135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6567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8632" y="1111"/>
                  <a:pt x="423833" y="-17965"/>
                  <a:pt x="532837" y="0"/>
                </a:cubicBezTo>
                <a:cubicBezTo>
                  <a:pt x="641841" y="17965"/>
                  <a:pt x="860070" y="5087"/>
                  <a:pt x="999073" y="0"/>
                </a:cubicBezTo>
                <a:cubicBezTo>
                  <a:pt x="1030149" y="-6310"/>
                  <a:pt x="1071111" y="27542"/>
                  <a:pt x="1065673" y="66600"/>
                </a:cubicBezTo>
                <a:cubicBezTo>
                  <a:pt x="1063979" y="189726"/>
                  <a:pt x="1071272" y="245350"/>
                  <a:pt x="1065673" y="332990"/>
                </a:cubicBezTo>
                <a:cubicBezTo>
                  <a:pt x="1061358" y="375755"/>
                  <a:pt x="1041753" y="398348"/>
                  <a:pt x="999073" y="399590"/>
                </a:cubicBezTo>
                <a:cubicBezTo>
                  <a:pt x="877440" y="389247"/>
                  <a:pt x="700238" y="417816"/>
                  <a:pt x="551486" y="399590"/>
                </a:cubicBezTo>
                <a:cubicBezTo>
                  <a:pt x="402734" y="381364"/>
                  <a:pt x="282059" y="422868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1285F-4A07-DFD6-A318-B937FB4BA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49" y="163827"/>
            <a:ext cx="779681" cy="779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D7D02-B12B-2B77-AA9E-6A66787D1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11" y="163828"/>
            <a:ext cx="779681" cy="77968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F94E42-3726-15A8-CBB9-312A9B83CDC3}"/>
              </a:ext>
            </a:extLst>
          </p:cNvPr>
          <p:cNvSpPr/>
          <p:nvPr/>
        </p:nvSpPr>
        <p:spPr>
          <a:xfrm>
            <a:off x="8285509" y="2666994"/>
            <a:ext cx="2631668" cy="399590"/>
          </a:xfrm>
          <a:custGeom>
            <a:avLst/>
            <a:gdLst>
              <a:gd name="connsiteX0" fmla="*/ 0 w 2631668"/>
              <a:gd name="connsiteY0" fmla="*/ 66600 h 399590"/>
              <a:gd name="connsiteX1" fmla="*/ 66600 w 2631668"/>
              <a:gd name="connsiteY1" fmla="*/ 0 h 399590"/>
              <a:gd name="connsiteX2" fmla="*/ 716202 w 2631668"/>
              <a:gd name="connsiteY2" fmla="*/ 0 h 399590"/>
              <a:gd name="connsiteX3" fmla="*/ 1290849 w 2631668"/>
              <a:gd name="connsiteY3" fmla="*/ 0 h 399590"/>
              <a:gd name="connsiteX4" fmla="*/ 1940451 w 2631668"/>
              <a:gd name="connsiteY4" fmla="*/ 0 h 399590"/>
              <a:gd name="connsiteX5" fmla="*/ 2565068 w 2631668"/>
              <a:gd name="connsiteY5" fmla="*/ 0 h 399590"/>
              <a:gd name="connsiteX6" fmla="*/ 2631668 w 2631668"/>
              <a:gd name="connsiteY6" fmla="*/ 66600 h 399590"/>
              <a:gd name="connsiteX7" fmla="*/ 2631668 w 2631668"/>
              <a:gd name="connsiteY7" fmla="*/ 332990 h 399590"/>
              <a:gd name="connsiteX8" fmla="*/ 2565068 w 2631668"/>
              <a:gd name="connsiteY8" fmla="*/ 399590 h 399590"/>
              <a:gd name="connsiteX9" fmla="*/ 1990420 w 2631668"/>
              <a:gd name="connsiteY9" fmla="*/ 399590 h 399590"/>
              <a:gd name="connsiteX10" fmla="*/ 1340819 w 2631668"/>
              <a:gd name="connsiteY10" fmla="*/ 399590 h 399590"/>
              <a:gd name="connsiteX11" fmla="*/ 766171 w 2631668"/>
              <a:gd name="connsiteY11" fmla="*/ 399590 h 399590"/>
              <a:gd name="connsiteX12" fmla="*/ 66600 w 2631668"/>
              <a:gd name="connsiteY12" fmla="*/ 399590 h 399590"/>
              <a:gd name="connsiteX13" fmla="*/ 0 w 2631668"/>
              <a:gd name="connsiteY13" fmla="*/ 332990 h 399590"/>
              <a:gd name="connsiteX14" fmla="*/ 0 w 263166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166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79568" y="-20785"/>
                  <a:pt x="456384" y="-26970"/>
                  <a:pt x="716202" y="0"/>
                </a:cubicBezTo>
                <a:cubicBezTo>
                  <a:pt x="976020" y="26970"/>
                  <a:pt x="1102030" y="-7257"/>
                  <a:pt x="1290849" y="0"/>
                </a:cubicBezTo>
                <a:cubicBezTo>
                  <a:pt x="1479668" y="7257"/>
                  <a:pt x="1685107" y="17770"/>
                  <a:pt x="1940451" y="0"/>
                </a:cubicBezTo>
                <a:cubicBezTo>
                  <a:pt x="2195795" y="-17770"/>
                  <a:pt x="2339879" y="-3838"/>
                  <a:pt x="2565068" y="0"/>
                </a:cubicBezTo>
                <a:cubicBezTo>
                  <a:pt x="2607829" y="2945"/>
                  <a:pt x="2631964" y="34586"/>
                  <a:pt x="2631668" y="66600"/>
                </a:cubicBezTo>
                <a:cubicBezTo>
                  <a:pt x="2631259" y="145208"/>
                  <a:pt x="2625068" y="278051"/>
                  <a:pt x="2631668" y="332990"/>
                </a:cubicBezTo>
                <a:cubicBezTo>
                  <a:pt x="2634797" y="368370"/>
                  <a:pt x="2602372" y="398465"/>
                  <a:pt x="2565068" y="399590"/>
                </a:cubicBezTo>
                <a:cubicBezTo>
                  <a:pt x="2396454" y="383270"/>
                  <a:pt x="2149119" y="376106"/>
                  <a:pt x="1990420" y="399590"/>
                </a:cubicBezTo>
                <a:cubicBezTo>
                  <a:pt x="1831721" y="423074"/>
                  <a:pt x="1507575" y="388076"/>
                  <a:pt x="1340819" y="399590"/>
                </a:cubicBezTo>
                <a:cubicBezTo>
                  <a:pt x="1174063" y="411104"/>
                  <a:pt x="1027988" y="384623"/>
                  <a:pt x="766171" y="399590"/>
                </a:cubicBezTo>
                <a:cubicBezTo>
                  <a:pt x="504354" y="414557"/>
                  <a:pt x="396926" y="4103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316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4639" y="-21481"/>
                  <a:pt x="393212" y="10856"/>
                  <a:pt x="691217" y="0"/>
                </a:cubicBezTo>
                <a:cubicBezTo>
                  <a:pt x="989222" y="-10856"/>
                  <a:pt x="1183218" y="-12808"/>
                  <a:pt x="1365803" y="0"/>
                </a:cubicBezTo>
                <a:cubicBezTo>
                  <a:pt x="1548388" y="12808"/>
                  <a:pt x="2278649" y="32819"/>
                  <a:pt x="2565068" y="0"/>
                </a:cubicBezTo>
                <a:cubicBezTo>
                  <a:pt x="2599306" y="3418"/>
                  <a:pt x="2631422" y="25716"/>
                  <a:pt x="2631668" y="66600"/>
                </a:cubicBezTo>
                <a:cubicBezTo>
                  <a:pt x="2632286" y="163177"/>
                  <a:pt x="2637619" y="233743"/>
                  <a:pt x="2631668" y="332990"/>
                </a:cubicBezTo>
                <a:cubicBezTo>
                  <a:pt x="2625511" y="368193"/>
                  <a:pt x="2601032" y="398983"/>
                  <a:pt x="2565068" y="399590"/>
                </a:cubicBezTo>
                <a:cubicBezTo>
                  <a:pt x="2327070" y="388601"/>
                  <a:pt x="2071874" y="412618"/>
                  <a:pt x="1915466" y="399590"/>
                </a:cubicBezTo>
                <a:cubicBezTo>
                  <a:pt x="1759058" y="386562"/>
                  <a:pt x="1509975" y="422480"/>
                  <a:pt x="1265865" y="399590"/>
                </a:cubicBezTo>
                <a:cubicBezTo>
                  <a:pt x="1021755" y="376700"/>
                  <a:pt x="832435" y="397753"/>
                  <a:pt x="716202" y="399590"/>
                </a:cubicBezTo>
                <a:cubicBezTo>
                  <a:pt x="599969" y="401427"/>
                  <a:pt x="267465" y="40176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صافي رأس المال العامل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C77F16-5F88-5D80-10A1-236CDF3C9C85}"/>
              </a:ext>
            </a:extLst>
          </p:cNvPr>
          <p:cNvSpPr/>
          <p:nvPr/>
        </p:nvSpPr>
        <p:spPr>
          <a:xfrm>
            <a:off x="5493017" y="2673949"/>
            <a:ext cx="2631668" cy="399590"/>
          </a:xfrm>
          <a:custGeom>
            <a:avLst/>
            <a:gdLst>
              <a:gd name="connsiteX0" fmla="*/ 0 w 2631668"/>
              <a:gd name="connsiteY0" fmla="*/ 66600 h 399590"/>
              <a:gd name="connsiteX1" fmla="*/ 66600 w 2631668"/>
              <a:gd name="connsiteY1" fmla="*/ 0 h 399590"/>
              <a:gd name="connsiteX2" fmla="*/ 716202 w 2631668"/>
              <a:gd name="connsiteY2" fmla="*/ 0 h 399590"/>
              <a:gd name="connsiteX3" fmla="*/ 1290849 w 2631668"/>
              <a:gd name="connsiteY3" fmla="*/ 0 h 399590"/>
              <a:gd name="connsiteX4" fmla="*/ 1940451 w 2631668"/>
              <a:gd name="connsiteY4" fmla="*/ 0 h 399590"/>
              <a:gd name="connsiteX5" fmla="*/ 2565068 w 2631668"/>
              <a:gd name="connsiteY5" fmla="*/ 0 h 399590"/>
              <a:gd name="connsiteX6" fmla="*/ 2631668 w 2631668"/>
              <a:gd name="connsiteY6" fmla="*/ 66600 h 399590"/>
              <a:gd name="connsiteX7" fmla="*/ 2631668 w 2631668"/>
              <a:gd name="connsiteY7" fmla="*/ 332990 h 399590"/>
              <a:gd name="connsiteX8" fmla="*/ 2565068 w 2631668"/>
              <a:gd name="connsiteY8" fmla="*/ 399590 h 399590"/>
              <a:gd name="connsiteX9" fmla="*/ 1990420 w 2631668"/>
              <a:gd name="connsiteY9" fmla="*/ 399590 h 399590"/>
              <a:gd name="connsiteX10" fmla="*/ 1340819 w 2631668"/>
              <a:gd name="connsiteY10" fmla="*/ 399590 h 399590"/>
              <a:gd name="connsiteX11" fmla="*/ 766171 w 2631668"/>
              <a:gd name="connsiteY11" fmla="*/ 399590 h 399590"/>
              <a:gd name="connsiteX12" fmla="*/ 66600 w 2631668"/>
              <a:gd name="connsiteY12" fmla="*/ 399590 h 399590"/>
              <a:gd name="connsiteX13" fmla="*/ 0 w 2631668"/>
              <a:gd name="connsiteY13" fmla="*/ 332990 h 399590"/>
              <a:gd name="connsiteX14" fmla="*/ 0 w 263166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166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79568" y="-20785"/>
                  <a:pt x="456384" y="-26970"/>
                  <a:pt x="716202" y="0"/>
                </a:cubicBezTo>
                <a:cubicBezTo>
                  <a:pt x="976020" y="26970"/>
                  <a:pt x="1102030" y="-7257"/>
                  <a:pt x="1290849" y="0"/>
                </a:cubicBezTo>
                <a:cubicBezTo>
                  <a:pt x="1479668" y="7257"/>
                  <a:pt x="1685107" y="17770"/>
                  <a:pt x="1940451" y="0"/>
                </a:cubicBezTo>
                <a:cubicBezTo>
                  <a:pt x="2195795" y="-17770"/>
                  <a:pt x="2339879" y="-3838"/>
                  <a:pt x="2565068" y="0"/>
                </a:cubicBezTo>
                <a:cubicBezTo>
                  <a:pt x="2607829" y="2945"/>
                  <a:pt x="2631964" y="34586"/>
                  <a:pt x="2631668" y="66600"/>
                </a:cubicBezTo>
                <a:cubicBezTo>
                  <a:pt x="2631259" y="145208"/>
                  <a:pt x="2625068" y="278051"/>
                  <a:pt x="2631668" y="332990"/>
                </a:cubicBezTo>
                <a:cubicBezTo>
                  <a:pt x="2634797" y="368370"/>
                  <a:pt x="2602372" y="398465"/>
                  <a:pt x="2565068" y="399590"/>
                </a:cubicBezTo>
                <a:cubicBezTo>
                  <a:pt x="2396454" y="383270"/>
                  <a:pt x="2149119" y="376106"/>
                  <a:pt x="1990420" y="399590"/>
                </a:cubicBezTo>
                <a:cubicBezTo>
                  <a:pt x="1831721" y="423074"/>
                  <a:pt x="1507575" y="388076"/>
                  <a:pt x="1340819" y="399590"/>
                </a:cubicBezTo>
                <a:cubicBezTo>
                  <a:pt x="1174063" y="411104"/>
                  <a:pt x="1027988" y="384623"/>
                  <a:pt x="766171" y="399590"/>
                </a:cubicBezTo>
                <a:cubicBezTo>
                  <a:pt x="504354" y="414557"/>
                  <a:pt x="396926" y="4103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316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4639" y="-21481"/>
                  <a:pt x="393212" y="10856"/>
                  <a:pt x="691217" y="0"/>
                </a:cubicBezTo>
                <a:cubicBezTo>
                  <a:pt x="989222" y="-10856"/>
                  <a:pt x="1183218" y="-12808"/>
                  <a:pt x="1365803" y="0"/>
                </a:cubicBezTo>
                <a:cubicBezTo>
                  <a:pt x="1548388" y="12808"/>
                  <a:pt x="2278649" y="32819"/>
                  <a:pt x="2565068" y="0"/>
                </a:cubicBezTo>
                <a:cubicBezTo>
                  <a:pt x="2599306" y="3418"/>
                  <a:pt x="2631422" y="25716"/>
                  <a:pt x="2631668" y="66600"/>
                </a:cubicBezTo>
                <a:cubicBezTo>
                  <a:pt x="2632286" y="163177"/>
                  <a:pt x="2637619" y="233743"/>
                  <a:pt x="2631668" y="332990"/>
                </a:cubicBezTo>
                <a:cubicBezTo>
                  <a:pt x="2625511" y="368193"/>
                  <a:pt x="2601032" y="398983"/>
                  <a:pt x="2565068" y="399590"/>
                </a:cubicBezTo>
                <a:cubicBezTo>
                  <a:pt x="2327070" y="388601"/>
                  <a:pt x="2071874" y="412618"/>
                  <a:pt x="1915466" y="399590"/>
                </a:cubicBezTo>
                <a:cubicBezTo>
                  <a:pt x="1759058" y="386562"/>
                  <a:pt x="1509975" y="422480"/>
                  <a:pt x="1265865" y="399590"/>
                </a:cubicBezTo>
                <a:cubicBezTo>
                  <a:pt x="1021755" y="376700"/>
                  <a:pt x="832435" y="397753"/>
                  <a:pt x="716202" y="399590"/>
                </a:cubicBezTo>
                <a:cubicBezTo>
                  <a:pt x="599969" y="401427"/>
                  <a:pt x="267465" y="40176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Net Working Capital Turnover</a:t>
            </a:r>
            <a:endParaRPr lang="en-US" sz="12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8F5B56-6C2E-3B98-2EA3-87C33ADEF4AD}"/>
              </a:ext>
            </a:extLst>
          </p:cNvPr>
          <p:cNvSpPr/>
          <p:nvPr/>
        </p:nvSpPr>
        <p:spPr>
          <a:xfrm>
            <a:off x="8370466" y="5932045"/>
            <a:ext cx="1971124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18274A-6260-D285-50A4-804A65887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02" y="6028573"/>
            <a:ext cx="453126" cy="30208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7B962D5-754E-E65E-6BE6-5B75D53865F7}"/>
              </a:ext>
            </a:extLst>
          </p:cNvPr>
          <p:cNvSpPr/>
          <p:nvPr/>
        </p:nvSpPr>
        <p:spPr>
          <a:xfrm>
            <a:off x="5801002" y="5912131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 متداول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81FAAAB-8CEF-8160-1866-E28AB6F976FD}"/>
              </a:ext>
            </a:extLst>
          </p:cNvPr>
          <p:cNvSpPr/>
          <p:nvPr/>
        </p:nvSpPr>
        <p:spPr>
          <a:xfrm>
            <a:off x="3612241" y="5932045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التزامات متداولة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69F72E-7168-6544-4939-462EE45EF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47" y="6092272"/>
            <a:ext cx="264179" cy="7913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C04E4D-AFFB-F2BD-E1BB-819514DFA872}"/>
              </a:ext>
            </a:extLst>
          </p:cNvPr>
          <p:cNvSpPr/>
          <p:nvPr/>
        </p:nvSpPr>
        <p:spPr>
          <a:xfrm>
            <a:off x="6202216" y="4565345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صافي رأس المال العامل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09C42B-FEAF-EEDB-4CD5-AC3620CDEF2C}"/>
              </a:ext>
            </a:extLst>
          </p:cNvPr>
          <p:cNvSpPr/>
          <p:nvPr/>
        </p:nvSpPr>
        <p:spPr>
          <a:xfrm>
            <a:off x="8280813" y="5964945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صافي رأس المال العامل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2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12"/>
            <a:ext cx="12192000" cy="6857999"/>
          </a:xfrm>
          <a:prstGeom prst="rect">
            <a:avLst/>
          </a:prstGeom>
          <a:solidFill>
            <a:srgbClr val="FFFF00"/>
          </a:solidFill>
          <a:ln w="19050" cmpd="tri">
            <a:solidFill>
              <a:srgbClr val="FF0000"/>
            </a:solidFill>
          </a:ln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9424" cy="67413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891292" y="88281"/>
            <a:ext cx="2710677" cy="399590"/>
          </a:xfrm>
          <a:custGeom>
            <a:avLst/>
            <a:gdLst>
              <a:gd name="connsiteX0" fmla="*/ 0 w 2710677"/>
              <a:gd name="connsiteY0" fmla="*/ 66600 h 399590"/>
              <a:gd name="connsiteX1" fmla="*/ 66600 w 2710677"/>
              <a:gd name="connsiteY1" fmla="*/ 0 h 399590"/>
              <a:gd name="connsiteX2" fmla="*/ 710969 w 2710677"/>
              <a:gd name="connsiteY2" fmla="*/ 0 h 399590"/>
              <a:gd name="connsiteX3" fmla="*/ 1406888 w 2710677"/>
              <a:gd name="connsiteY3" fmla="*/ 0 h 399590"/>
              <a:gd name="connsiteX4" fmla="*/ 2644077 w 2710677"/>
              <a:gd name="connsiteY4" fmla="*/ 0 h 399590"/>
              <a:gd name="connsiteX5" fmla="*/ 2710677 w 2710677"/>
              <a:gd name="connsiteY5" fmla="*/ 66600 h 399590"/>
              <a:gd name="connsiteX6" fmla="*/ 2710677 w 2710677"/>
              <a:gd name="connsiteY6" fmla="*/ 332990 h 399590"/>
              <a:gd name="connsiteX7" fmla="*/ 2644077 w 2710677"/>
              <a:gd name="connsiteY7" fmla="*/ 399590 h 399590"/>
              <a:gd name="connsiteX8" fmla="*/ 1973933 w 2710677"/>
              <a:gd name="connsiteY8" fmla="*/ 399590 h 399590"/>
              <a:gd name="connsiteX9" fmla="*/ 1303789 w 2710677"/>
              <a:gd name="connsiteY9" fmla="*/ 399590 h 399590"/>
              <a:gd name="connsiteX10" fmla="*/ 736744 w 2710677"/>
              <a:gd name="connsiteY10" fmla="*/ 399590 h 399590"/>
              <a:gd name="connsiteX11" fmla="*/ 66600 w 2710677"/>
              <a:gd name="connsiteY11" fmla="*/ 399590 h 399590"/>
              <a:gd name="connsiteX12" fmla="*/ 0 w 2710677"/>
              <a:gd name="connsiteY12" fmla="*/ 332990 h 399590"/>
              <a:gd name="connsiteX13" fmla="*/ 0 w 2710677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0677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3928" y="23836"/>
                  <a:pt x="497083" y="5118"/>
                  <a:pt x="710969" y="0"/>
                </a:cubicBezTo>
                <a:cubicBezTo>
                  <a:pt x="924855" y="-5118"/>
                  <a:pt x="1212690" y="6941"/>
                  <a:pt x="1406888" y="0"/>
                </a:cubicBezTo>
                <a:cubicBezTo>
                  <a:pt x="1601086" y="-6941"/>
                  <a:pt x="2253086" y="51982"/>
                  <a:pt x="2644077" y="0"/>
                </a:cubicBezTo>
                <a:cubicBezTo>
                  <a:pt x="2678315" y="3418"/>
                  <a:pt x="2710431" y="25716"/>
                  <a:pt x="2710677" y="66600"/>
                </a:cubicBezTo>
                <a:cubicBezTo>
                  <a:pt x="2711295" y="163177"/>
                  <a:pt x="2716628" y="233743"/>
                  <a:pt x="2710677" y="332990"/>
                </a:cubicBezTo>
                <a:cubicBezTo>
                  <a:pt x="2704520" y="368193"/>
                  <a:pt x="2680041" y="398983"/>
                  <a:pt x="2644077" y="399590"/>
                </a:cubicBezTo>
                <a:cubicBezTo>
                  <a:pt x="2388562" y="394460"/>
                  <a:pt x="2258084" y="407690"/>
                  <a:pt x="1973933" y="399590"/>
                </a:cubicBezTo>
                <a:cubicBezTo>
                  <a:pt x="1689782" y="391490"/>
                  <a:pt x="1601217" y="404021"/>
                  <a:pt x="1303789" y="399590"/>
                </a:cubicBezTo>
                <a:cubicBezTo>
                  <a:pt x="1006361" y="395159"/>
                  <a:pt x="1014733" y="389437"/>
                  <a:pt x="736744" y="399590"/>
                </a:cubicBezTo>
                <a:cubicBezTo>
                  <a:pt x="458755" y="409743"/>
                  <a:pt x="256220" y="39874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المخزون</a:t>
            </a:r>
            <a:endParaRPr lang="en-US" sz="20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170313" y="145026"/>
            <a:ext cx="1174161" cy="472809"/>
          </a:xfrm>
          <a:custGeom>
            <a:avLst/>
            <a:gdLst>
              <a:gd name="connsiteX0" fmla="*/ 0 w 1174161"/>
              <a:gd name="connsiteY0" fmla="*/ 78803 h 472809"/>
              <a:gd name="connsiteX1" fmla="*/ 78803 w 1174161"/>
              <a:gd name="connsiteY1" fmla="*/ 0 h 472809"/>
              <a:gd name="connsiteX2" fmla="*/ 566749 w 1174161"/>
              <a:gd name="connsiteY2" fmla="*/ 0 h 472809"/>
              <a:gd name="connsiteX3" fmla="*/ 1095358 w 1174161"/>
              <a:gd name="connsiteY3" fmla="*/ 0 h 472809"/>
              <a:gd name="connsiteX4" fmla="*/ 1174161 w 1174161"/>
              <a:gd name="connsiteY4" fmla="*/ 78803 h 472809"/>
              <a:gd name="connsiteX5" fmla="*/ 1174161 w 1174161"/>
              <a:gd name="connsiteY5" fmla="*/ 394006 h 472809"/>
              <a:gd name="connsiteX6" fmla="*/ 1095358 w 1174161"/>
              <a:gd name="connsiteY6" fmla="*/ 472809 h 472809"/>
              <a:gd name="connsiteX7" fmla="*/ 607412 w 1174161"/>
              <a:gd name="connsiteY7" fmla="*/ 472809 h 472809"/>
              <a:gd name="connsiteX8" fmla="*/ 78803 w 1174161"/>
              <a:gd name="connsiteY8" fmla="*/ 472809 h 472809"/>
              <a:gd name="connsiteX9" fmla="*/ 0 w 1174161"/>
              <a:gd name="connsiteY9" fmla="*/ 394006 h 472809"/>
              <a:gd name="connsiteX10" fmla="*/ 0 w 1174161"/>
              <a:gd name="connsiteY10" fmla="*/ 78803 h 47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4161" h="472809" fill="none" extrusionOk="0">
                <a:moveTo>
                  <a:pt x="0" y="78803"/>
                </a:moveTo>
                <a:cubicBezTo>
                  <a:pt x="-4770" y="45053"/>
                  <a:pt x="30467" y="2934"/>
                  <a:pt x="78803" y="0"/>
                </a:cubicBezTo>
                <a:cubicBezTo>
                  <a:pt x="306495" y="2190"/>
                  <a:pt x="417358" y="-22465"/>
                  <a:pt x="566749" y="0"/>
                </a:cubicBezTo>
                <a:cubicBezTo>
                  <a:pt x="716140" y="22465"/>
                  <a:pt x="862786" y="4447"/>
                  <a:pt x="1095358" y="0"/>
                </a:cubicBezTo>
                <a:cubicBezTo>
                  <a:pt x="1139056" y="-1180"/>
                  <a:pt x="1181579" y="37187"/>
                  <a:pt x="1174161" y="78803"/>
                </a:cubicBezTo>
                <a:cubicBezTo>
                  <a:pt x="1175944" y="148586"/>
                  <a:pt x="1186823" y="315355"/>
                  <a:pt x="1174161" y="394006"/>
                </a:cubicBezTo>
                <a:cubicBezTo>
                  <a:pt x="1165632" y="436691"/>
                  <a:pt x="1142232" y="471161"/>
                  <a:pt x="1095358" y="472809"/>
                </a:cubicBezTo>
                <a:cubicBezTo>
                  <a:pt x="863891" y="466212"/>
                  <a:pt x="742742" y="465000"/>
                  <a:pt x="607412" y="472809"/>
                </a:cubicBezTo>
                <a:cubicBezTo>
                  <a:pt x="472082" y="480618"/>
                  <a:pt x="262691" y="494295"/>
                  <a:pt x="78803" y="472809"/>
                </a:cubicBezTo>
                <a:cubicBezTo>
                  <a:pt x="32124" y="477252"/>
                  <a:pt x="4672" y="436961"/>
                  <a:pt x="0" y="394006"/>
                </a:cubicBezTo>
                <a:cubicBezTo>
                  <a:pt x="9771" y="237078"/>
                  <a:pt x="-6977" y="179291"/>
                  <a:pt x="0" y="78803"/>
                </a:cubicBezTo>
                <a:close/>
              </a:path>
              <a:path w="1174161" h="472809" stroke="0" extrusionOk="0">
                <a:moveTo>
                  <a:pt x="0" y="78803"/>
                </a:moveTo>
                <a:cubicBezTo>
                  <a:pt x="5674" y="27130"/>
                  <a:pt x="34308" y="7244"/>
                  <a:pt x="78803" y="0"/>
                </a:cubicBezTo>
                <a:cubicBezTo>
                  <a:pt x="264640" y="-13646"/>
                  <a:pt x="439042" y="14405"/>
                  <a:pt x="587081" y="0"/>
                </a:cubicBezTo>
                <a:cubicBezTo>
                  <a:pt x="735120" y="-14405"/>
                  <a:pt x="932206" y="11632"/>
                  <a:pt x="1095358" y="0"/>
                </a:cubicBezTo>
                <a:cubicBezTo>
                  <a:pt x="1132512" y="-7042"/>
                  <a:pt x="1183236" y="31483"/>
                  <a:pt x="1174161" y="78803"/>
                </a:cubicBezTo>
                <a:cubicBezTo>
                  <a:pt x="1169827" y="203576"/>
                  <a:pt x="1174546" y="311778"/>
                  <a:pt x="1174161" y="394006"/>
                </a:cubicBezTo>
                <a:cubicBezTo>
                  <a:pt x="1172098" y="440388"/>
                  <a:pt x="1147517" y="470990"/>
                  <a:pt x="1095358" y="472809"/>
                </a:cubicBezTo>
                <a:cubicBezTo>
                  <a:pt x="902763" y="485493"/>
                  <a:pt x="803532" y="452204"/>
                  <a:pt x="607412" y="472809"/>
                </a:cubicBezTo>
                <a:cubicBezTo>
                  <a:pt x="411292" y="493414"/>
                  <a:pt x="320395" y="471103"/>
                  <a:pt x="78803" y="472809"/>
                </a:cubicBezTo>
                <a:cubicBezTo>
                  <a:pt x="39945" y="480086"/>
                  <a:pt x="-1488" y="444315"/>
                  <a:pt x="0" y="394006"/>
                </a:cubicBezTo>
                <a:cubicBezTo>
                  <a:pt x="-3920" y="249618"/>
                  <a:pt x="4089" y="230835"/>
                  <a:pt x="0" y="788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موارد</a:t>
            </a:r>
            <a:endParaRPr lang="en-US" sz="28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5066095" y="141235"/>
            <a:ext cx="1246179" cy="402101"/>
          </a:xfrm>
          <a:custGeom>
            <a:avLst/>
            <a:gdLst>
              <a:gd name="connsiteX0" fmla="*/ 0 w 1246179"/>
              <a:gd name="connsiteY0" fmla="*/ 67018 h 402101"/>
              <a:gd name="connsiteX1" fmla="*/ 67018 w 1246179"/>
              <a:gd name="connsiteY1" fmla="*/ 0 h 402101"/>
              <a:gd name="connsiteX2" fmla="*/ 600847 w 1246179"/>
              <a:gd name="connsiteY2" fmla="*/ 0 h 402101"/>
              <a:gd name="connsiteX3" fmla="*/ 1179161 w 1246179"/>
              <a:gd name="connsiteY3" fmla="*/ 0 h 402101"/>
              <a:gd name="connsiteX4" fmla="*/ 1246179 w 1246179"/>
              <a:gd name="connsiteY4" fmla="*/ 67018 h 402101"/>
              <a:gd name="connsiteX5" fmla="*/ 1246179 w 1246179"/>
              <a:gd name="connsiteY5" fmla="*/ 335083 h 402101"/>
              <a:gd name="connsiteX6" fmla="*/ 1179161 w 1246179"/>
              <a:gd name="connsiteY6" fmla="*/ 402101 h 402101"/>
              <a:gd name="connsiteX7" fmla="*/ 645332 w 1246179"/>
              <a:gd name="connsiteY7" fmla="*/ 402101 h 402101"/>
              <a:gd name="connsiteX8" fmla="*/ 67018 w 1246179"/>
              <a:gd name="connsiteY8" fmla="*/ 402101 h 402101"/>
              <a:gd name="connsiteX9" fmla="*/ 0 w 1246179"/>
              <a:gd name="connsiteY9" fmla="*/ 335083 h 402101"/>
              <a:gd name="connsiteX10" fmla="*/ 0 w 1246179"/>
              <a:gd name="connsiteY10" fmla="*/ 67018 h 4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6179" h="402101" fill="none" extrusionOk="0">
                <a:moveTo>
                  <a:pt x="0" y="67018"/>
                </a:moveTo>
                <a:cubicBezTo>
                  <a:pt x="-368" y="30759"/>
                  <a:pt x="27841" y="1318"/>
                  <a:pt x="67018" y="0"/>
                </a:cubicBezTo>
                <a:cubicBezTo>
                  <a:pt x="190540" y="-10751"/>
                  <a:pt x="445544" y="-20615"/>
                  <a:pt x="600847" y="0"/>
                </a:cubicBezTo>
                <a:cubicBezTo>
                  <a:pt x="756150" y="20615"/>
                  <a:pt x="1027227" y="-18392"/>
                  <a:pt x="1179161" y="0"/>
                </a:cubicBezTo>
                <a:cubicBezTo>
                  <a:pt x="1217116" y="-6326"/>
                  <a:pt x="1253982" y="32010"/>
                  <a:pt x="1246179" y="67018"/>
                </a:cubicBezTo>
                <a:cubicBezTo>
                  <a:pt x="1245061" y="155083"/>
                  <a:pt x="1250605" y="208632"/>
                  <a:pt x="1246179" y="335083"/>
                </a:cubicBezTo>
                <a:cubicBezTo>
                  <a:pt x="1240637" y="371552"/>
                  <a:pt x="1219768" y="400334"/>
                  <a:pt x="1179161" y="402101"/>
                </a:cubicBezTo>
                <a:cubicBezTo>
                  <a:pt x="1051202" y="400320"/>
                  <a:pt x="893228" y="391767"/>
                  <a:pt x="645332" y="402101"/>
                </a:cubicBezTo>
                <a:cubicBezTo>
                  <a:pt x="397436" y="412435"/>
                  <a:pt x="354894" y="387780"/>
                  <a:pt x="67018" y="402101"/>
                </a:cubicBezTo>
                <a:cubicBezTo>
                  <a:pt x="26109" y="407583"/>
                  <a:pt x="7929" y="371133"/>
                  <a:pt x="0" y="335083"/>
                </a:cubicBezTo>
                <a:cubicBezTo>
                  <a:pt x="5705" y="222497"/>
                  <a:pt x="-1046" y="138905"/>
                  <a:pt x="0" y="67018"/>
                </a:cubicBezTo>
                <a:close/>
              </a:path>
              <a:path w="1246179" h="402101" stroke="0" extrusionOk="0">
                <a:moveTo>
                  <a:pt x="0" y="67018"/>
                </a:moveTo>
                <a:cubicBezTo>
                  <a:pt x="1413" y="27975"/>
                  <a:pt x="29022" y="7321"/>
                  <a:pt x="67018" y="0"/>
                </a:cubicBezTo>
                <a:cubicBezTo>
                  <a:pt x="283214" y="-10827"/>
                  <a:pt x="398168" y="-10191"/>
                  <a:pt x="623090" y="0"/>
                </a:cubicBezTo>
                <a:cubicBezTo>
                  <a:pt x="848012" y="10191"/>
                  <a:pt x="909237" y="27493"/>
                  <a:pt x="1179161" y="0"/>
                </a:cubicBezTo>
                <a:cubicBezTo>
                  <a:pt x="1215548" y="-692"/>
                  <a:pt x="1248739" y="28934"/>
                  <a:pt x="1246179" y="67018"/>
                </a:cubicBezTo>
                <a:cubicBezTo>
                  <a:pt x="1248268" y="176286"/>
                  <a:pt x="1256510" y="238411"/>
                  <a:pt x="1246179" y="335083"/>
                </a:cubicBezTo>
                <a:cubicBezTo>
                  <a:pt x="1244291" y="374713"/>
                  <a:pt x="1221464" y="400987"/>
                  <a:pt x="1179161" y="402101"/>
                </a:cubicBezTo>
                <a:cubicBezTo>
                  <a:pt x="1036979" y="404960"/>
                  <a:pt x="887842" y="424459"/>
                  <a:pt x="645332" y="402101"/>
                </a:cubicBezTo>
                <a:cubicBezTo>
                  <a:pt x="402822" y="379743"/>
                  <a:pt x="268442" y="418230"/>
                  <a:pt x="67018" y="402101"/>
                </a:cubicBezTo>
                <a:cubicBezTo>
                  <a:pt x="31790" y="404886"/>
                  <a:pt x="-1308" y="378060"/>
                  <a:pt x="0" y="335083"/>
                </a:cubicBezTo>
                <a:cubicBezTo>
                  <a:pt x="8434" y="229368"/>
                  <a:pt x="-6789" y="169436"/>
                  <a:pt x="0" y="670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7717F0-D844-0D94-095C-E769251169F4}"/>
              </a:ext>
            </a:extLst>
          </p:cNvPr>
          <p:cNvSpPr/>
          <p:nvPr/>
        </p:nvSpPr>
        <p:spPr>
          <a:xfrm>
            <a:off x="611132" y="1775809"/>
            <a:ext cx="9244747" cy="778879"/>
          </a:xfrm>
          <a:custGeom>
            <a:avLst/>
            <a:gdLst>
              <a:gd name="connsiteX0" fmla="*/ 0 w 9244747"/>
              <a:gd name="connsiteY0" fmla="*/ 129816 h 778879"/>
              <a:gd name="connsiteX1" fmla="*/ 129816 w 9244747"/>
              <a:gd name="connsiteY1" fmla="*/ 0 h 778879"/>
              <a:gd name="connsiteX2" fmla="*/ 731128 w 9244747"/>
              <a:gd name="connsiteY2" fmla="*/ 0 h 778879"/>
              <a:gd name="connsiteX3" fmla="*/ 1601993 w 9244747"/>
              <a:gd name="connsiteY3" fmla="*/ 0 h 778879"/>
              <a:gd name="connsiteX4" fmla="*/ 2293155 w 9244747"/>
              <a:gd name="connsiteY4" fmla="*/ 0 h 778879"/>
              <a:gd name="connsiteX5" fmla="*/ 2894467 w 9244747"/>
              <a:gd name="connsiteY5" fmla="*/ 0 h 778879"/>
              <a:gd name="connsiteX6" fmla="*/ 3495778 w 9244747"/>
              <a:gd name="connsiteY6" fmla="*/ 0 h 778879"/>
              <a:gd name="connsiteX7" fmla="*/ 4276792 w 9244747"/>
              <a:gd name="connsiteY7" fmla="*/ 0 h 778879"/>
              <a:gd name="connsiteX8" fmla="*/ 5147657 w 9244747"/>
              <a:gd name="connsiteY8" fmla="*/ 0 h 778879"/>
              <a:gd name="connsiteX9" fmla="*/ 5928671 w 9244747"/>
              <a:gd name="connsiteY9" fmla="*/ 0 h 778879"/>
              <a:gd name="connsiteX10" fmla="*/ 6709685 w 9244747"/>
              <a:gd name="connsiteY10" fmla="*/ 0 h 778879"/>
              <a:gd name="connsiteX11" fmla="*/ 7310996 w 9244747"/>
              <a:gd name="connsiteY11" fmla="*/ 0 h 778879"/>
              <a:gd name="connsiteX12" fmla="*/ 8181861 w 9244747"/>
              <a:gd name="connsiteY12" fmla="*/ 0 h 778879"/>
              <a:gd name="connsiteX13" fmla="*/ 9114931 w 9244747"/>
              <a:gd name="connsiteY13" fmla="*/ 0 h 778879"/>
              <a:gd name="connsiteX14" fmla="*/ 9244747 w 9244747"/>
              <a:gd name="connsiteY14" fmla="*/ 129816 h 778879"/>
              <a:gd name="connsiteX15" fmla="*/ 9244747 w 9244747"/>
              <a:gd name="connsiteY15" fmla="*/ 649063 h 778879"/>
              <a:gd name="connsiteX16" fmla="*/ 9114931 w 9244747"/>
              <a:gd name="connsiteY16" fmla="*/ 778879 h 778879"/>
              <a:gd name="connsiteX17" fmla="*/ 8244066 w 9244747"/>
              <a:gd name="connsiteY17" fmla="*/ 778879 h 778879"/>
              <a:gd name="connsiteX18" fmla="*/ 7822457 w 9244747"/>
              <a:gd name="connsiteY18" fmla="*/ 778879 h 778879"/>
              <a:gd name="connsiteX19" fmla="*/ 7310996 w 9244747"/>
              <a:gd name="connsiteY19" fmla="*/ 778879 h 778879"/>
              <a:gd name="connsiteX20" fmla="*/ 6529983 w 9244747"/>
              <a:gd name="connsiteY20" fmla="*/ 778879 h 778879"/>
              <a:gd name="connsiteX21" fmla="*/ 6108373 w 9244747"/>
              <a:gd name="connsiteY21" fmla="*/ 778879 h 778879"/>
              <a:gd name="connsiteX22" fmla="*/ 5686764 w 9244747"/>
              <a:gd name="connsiteY22" fmla="*/ 778879 h 778879"/>
              <a:gd name="connsiteX23" fmla="*/ 5085453 w 9244747"/>
              <a:gd name="connsiteY23" fmla="*/ 778879 h 778879"/>
              <a:gd name="connsiteX24" fmla="*/ 4663843 w 9244747"/>
              <a:gd name="connsiteY24" fmla="*/ 778879 h 778879"/>
              <a:gd name="connsiteX25" fmla="*/ 4152383 w 9244747"/>
              <a:gd name="connsiteY25" fmla="*/ 778879 h 778879"/>
              <a:gd name="connsiteX26" fmla="*/ 3730774 w 9244747"/>
              <a:gd name="connsiteY26" fmla="*/ 778879 h 778879"/>
              <a:gd name="connsiteX27" fmla="*/ 3219313 w 9244747"/>
              <a:gd name="connsiteY27" fmla="*/ 778879 h 778879"/>
              <a:gd name="connsiteX28" fmla="*/ 2797704 w 9244747"/>
              <a:gd name="connsiteY28" fmla="*/ 778879 h 778879"/>
              <a:gd name="connsiteX29" fmla="*/ 2196392 w 9244747"/>
              <a:gd name="connsiteY29" fmla="*/ 778879 h 778879"/>
              <a:gd name="connsiteX30" fmla="*/ 1505230 w 9244747"/>
              <a:gd name="connsiteY30" fmla="*/ 778879 h 778879"/>
              <a:gd name="connsiteX31" fmla="*/ 814067 w 9244747"/>
              <a:gd name="connsiteY31" fmla="*/ 778879 h 778879"/>
              <a:gd name="connsiteX32" fmla="*/ 129816 w 9244747"/>
              <a:gd name="connsiteY32" fmla="*/ 778879 h 778879"/>
              <a:gd name="connsiteX33" fmla="*/ 0 w 9244747"/>
              <a:gd name="connsiteY33" fmla="*/ 649063 h 778879"/>
              <a:gd name="connsiteX34" fmla="*/ 0 w 9244747"/>
              <a:gd name="connsiteY34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44747" h="778879" fill="none" extrusionOk="0">
                <a:moveTo>
                  <a:pt x="0" y="129816"/>
                </a:moveTo>
                <a:cubicBezTo>
                  <a:pt x="8064" y="58245"/>
                  <a:pt x="50809" y="6259"/>
                  <a:pt x="129816" y="0"/>
                </a:cubicBezTo>
                <a:cubicBezTo>
                  <a:pt x="325516" y="-8571"/>
                  <a:pt x="554547" y="-1284"/>
                  <a:pt x="731128" y="0"/>
                </a:cubicBezTo>
                <a:cubicBezTo>
                  <a:pt x="907709" y="1284"/>
                  <a:pt x="1296102" y="-744"/>
                  <a:pt x="1601993" y="0"/>
                </a:cubicBezTo>
                <a:cubicBezTo>
                  <a:pt x="1907885" y="744"/>
                  <a:pt x="2010633" y="16416"/>
                  <a:pt x="2293155" y="0"/>
                </a:cubicBezTo>
                <a:cubicBezTo>
                  <a:pt x="2575677" y="-16416"/>
                  <a:pt x="2620892" y="23558"/>
                  <a:pt x="2894467" y="0"/>
                </a:cubicBezTo>
                <a:cubicBezTo>
                  <a:pt x="3168042" y="-23558"/>
                  <a:pt x="3356255" y="-5824"/>
                  <a:pt x="3495778" y="0"/>
                </a:cubicBezTo>
                <a:cubicBezTo>
                  <a:pt x="3635301" y="5824"/>
                  <a:pt x="3895188" y="-6963"/>
                  <a:pt x="4276792" y="0"/>
                </a:cubicBezTo>
                <a:cubicBezTo>
                  <a:pt x="4658396" y="6963"/>
                  <a:pt x="4719028" y="-6369"/>
                  <a:pt x="5147657" y="0"/>
                </a:cubicBezTo>
                <a:cubicBezTo>
                  <a:pt x="5576286" y="6369"/>
                  <a:pt x="5689945" y="1972"/>
                  <a:pt x="5928671" y="0"/>
                </a:cubicBezTo>
                <a:cubicBezTo>
                  <a:pt x="6167397" y="-1972"/>
                  <a:pt x="6430108" y="29270"/>
                  <a:pt x="6709685" y="0"/>
                </a:cubicBezTo>
                <a:cubicBezTo>
                  <a:pt x="6989262" y="-29270"/>
                  <a:pt x="7169516" y="-21878"/>
                  <a:pt x="7310996" y="0"/>
                </a:cubicBezTo>
                <a:cubicBezTo>
                  <a:pt x="7452476" y="21878"/>
                  <a:pt x="8000955" y="33007"/>
                  <a:pt x="8181861" y="0"/>
                </a:cubicBezTo>
                <a:cubicBezTo>
                  <a:pt x="8362767" y="-33007"/>
                  <a:pt x="8900688" y="36129"/>
                  <a:pt x="9114931" y="0"/>
                </a:cubicBezTo>
                <a:cubicBezTo>
                  <a:pt x="9176369" y="-1"/>
                  <a:pt x="9238459" y="73708"/>
                  <a:pt x="9244747" y="129816"/>
                </a:cubicBezTo>
                <a:cubicBezTo>
                  <a:pt x="9224802" y="305034"/>
                  <a:pt x="9238517" y="466694"/>
                  <a:pt x="9244747" y="649063"/>
                </a:cubicBezTo>
                <a:cubicBezTo>
                  <a:pt x="9253128" y="726535"/>
                  <a:pt x="9191420" y="781279"/>
                  <a:pt x="9114931" y="778879"/>
                </a:cubicBezTo>
                <a:cubicBezTo>
                  <a:pt x="8850487" y="797117"/>
                  <a:pt x="8501594" y="798660"/>
                  <a:pt x="8244066" y="778879"/>
                </a:cubicBezTo>
                <a:cubicBezTo>
                  <a:pt x="7986539" y="759098"/>
                  <a:pt x="7917426" y="788853"/>
                  <a:pt x="7822457" y="778879"/>
                </a:cubicBezTo>
                <a:cubicBezTo>
                  <a:pt x="7727488" y="768905"/>
                  <a:pt x="7473047" y="801991"/>
                  <a:pt x="7310996" y="778879"/>
                </a:cubicBezTo>
                <a:cubicBezTo>
                  <a:pt x="7148945" y="755767"/>
                  <a:pt x="6808904" y="811352"/>
                  <a:pt x="6529983" y="778879"/>
                </a:cubicBezTo>
                <a:cubicBezTo>
                  <a:pt x="6251062" y="746406"/>
                  <a:pt x="6252137" y="770830"/>
                  <a:pt x="6108373" y="778879"/>
                </a:cubicBezTo>
                <a:cubicBezTo>
                  <a:pt x="5964609" y="786929"/>
                  <a:pt x="5875612" y="758233"/>
                  <a:pt x="5686764" y="778879"/>
                </a:cubicBezTo>
                <a:cubicBezTo>
                  <a:pt x="5497916" y="799525"/>
                  <a:pt x="5216648" y="799702"/>
                  <a:pt x="5085453" y="778879"/>
                </a:cubicBezTo>
                <a:cubicBezTo>
                  <a:pt x="4954258" y="758056"/>
                  <a:pt x="4777791" y="797060"/>
                  <a:pt x="4663843" y="778879"/>
                </a:cubicBezTo>
                <a:cubicBezTo>
                  <a:pt x="4549895" y="760699"/>
                  <a:pt x="4315250" y="782435"/>
                  <a:pt x="4152383" y="778879"/>
                </a:cubicBezTo>
                <a:cubicBezTo>
                  <a:pt x="3989516" y="775323"/>
                  <a:pt x="3821645" y="791295"/>
                  <a:pt x="3730774" y="778879"/>
                </a:cubicBezTo>
                <a:cubicBezTo>
                  <a:pt x="3639903" y="766463"/>
                  <a:pt x="3470962" y="797751"/>
                  <a:pt x="3219313" y="778879"/>
                </a:cubicBezTo>
                <a:cubicBezTo>
                  <a:pt x="2967664" y="760007"/>
                  <a:pt x="2926227" y="762942"/>
                  <a:pt x="2797704" y="778879"/>
                </a:cubicBezTo>
                <a:cubicBezTo>
                  <a:pt x="2669181" y="794816"/>
                  <a:pt x="2380625" y="780152"/>
                  <a:pt x="2196392" y="778879"/>
                </a:cubicBezTo>
                <a:cubicBezTo>
                  <a:pt x="2012159" y="777606"/>
                  <a:pt x="1816924" y="811980"/>
                  <a:pt x="1505230" y="778879"/>
                </a:cubicBezTo>
                <a:cubicBezTo>
                  <a:pt x="1193536" y="745778"/>
                  <a:pt x="1097607" y="748206"/>
                  <a:pt x="814067" y="778879"/>
                </a:cubicBezTo>
                <a:cubicBezTo>
                  <a:pt x="530527" y="809552"/>
                  <a:pt x="453470" y="800944"/>
                  <a:pt x="129816" y="778879"/>
                </a:cubicBezTo>
                <a:cubicBezTo>
                  <a:pt x="61209" y="784796"/>
                  <a:pt x="15795" y="728240"/>
                  <a:pt x="0" y="649063"/>
                </a:cubicBezTo>
                <a:cubicBezTo>
                  <a:pt x="-2415" y="478301"/>
                  <a:pt x="16455" y="289959"/>
                  <a:pt x="0" y="129816"/>
                </a:cubicBezTo>
                <a:close/>
              </a:path>
              <a:path w="9244747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310458" y="-15447"/>
                  <a:pt x="518474" y="-22009"/>
                  <a:pt x="820979" y="0"/>
                </a:cubicBezTo>
                <a:cubicBezTo>
                  <a:pt x="1123484" y="22009"/>
                  <a:pt x="1440616" y="-42556"/>
                  <a:pt x="1691844" y="0"/>
                </a:cubicBezTo>
                <a:cubicBezTo>
                  <a:pt x="1943073" y="42556"/>
                  <a:pt x="2299635" y="24258"/>
                  <a:pt x="2562709" y="0"/>
                </a:cubicBezTo>
                <a:cubicBezTo>
                  <a:pt x="2825784" y="-24258"/>
                  <a:pt x="3013497" y="29140"/>
                  <a:pt x="3164020" y="0"/>
                </a:cubicBezTo>
                <a:cubicBezTo>
                  <a:pt x="3314543" y="-29140"/>
                  <a:pt x="3629988" y="27932"/>
                  <a:pt x="3945034" y="0"/>
                </a:cubicBezTo>
                <a:cubicBezTo>
                  <a:pt x="4260080" y="-27932"/>
                  <a:pt x="4463343" y="10284"/>
                  <a:pt x="4815899" y="0"/>
                </a:cubicBezTo>
                <a:cubicBezTo>
                  <a:pt x="5168455" y="-10284"/>
                  <a:pt x="5245760" y="20348"/>
                  <a:pt x="5417211" y="0"/>
                </a:cubicBezTo>
                <a:cubicBezTo>
                  <a:pt x="5588662" y="-20348"/>
                  <a:pt x="5956421" y="11743"/>
                  <a:pt x="6108373" y="0"/>
                </a:cubicBezTo>
                <a:cubicBezTo>
                  <a:pt x="6260325" y="-11743"/>
                  <a:pt x="6412343" y="14737"/>
                  <a:pt x="6529983" y="0"/>
                </a:cubicBezTo>
                <a:cubicBezTo>
                  <a:pt x="6647623" y="-14737"/>
                  <a:pt x="7101347" y="-29269"/>
                  <a:pt x="7310996" y="0"/>
                </a:cubicBezTo>
                <a:cubicBezTo>
                  <a:pt x="7520645" y="29269"/>
                  <a:pt x="7617461" y="-17598"/>
                  <a:pt x="7732606" y="0"/>
                </a:cubicBezTo>
                <a:cubicBezTo>
                  <a:pt x="7847751" y="17598"/>
                  <a:pt x="8105135" y="-14133"/>
                  <a:pt x="8333917" y="0"/>
                </a:cubicBezTo>
                <a:cubicBezTo>
                  <a:pt x="8562699" y="14133"/>
                  <a:pt x="8833449" y="-31963"/>
                  <a:pt x="9114931" y="0"/>
                </a:cubicBezTo>
                <a:cubicBezTo>
                  <a:pt x="9181739" y="-2377"/>
                  <a:pt x="9234515" y="67180"/>
                  <a:pt x="9244747" y="129816"/>
                </a:cubicBezTo>
                <a:cubicBezTo>
                  <a:pt x="9221208" y="239676"/>
                  <a:pt x="9231473" y="479168"/>
                  <a:pt x="9244747" y="649063"/>
                </a:cubicBezTo>
                <a:cubicBezTo>
                  <a:pt x="9245819" y="713560"/>
                  <a:pt x="9200161" y="782357"/>
                  <a:pt x="9114931" y="778879"/>
                </a:cubicBezTo>
                <a:cubicBezTo>
                  <a:pt x="8930683" y="756575"/>
                  <a:pt x="8705549" y="762455"/>
                  <a:pt x="8513619" y="778879"/>
                </a:cubicBezTo>
                <a:cubicBezTo>
                  <a:pt x="8321689" y="795303"/>
                  <a:pt x="7901442" y="747438"/>
                  <a:pt x="7732606" y="778879"/>
                </a:cubicBezTo>
                <a:cubicBezTo>
                  <a:pt x="7563770" y="810320"/>
                  <a:pt x="7291261" y="783926"/>
                  <a:pt x="7131294" y="778879"/>
                </a:cubicBezTo>
                <a:cubicBezTo>
                  <a:pt x="6971327" y="773832"/>
                  <a:pt x="6863868" y="793535"/>
                  <a:pt x="6619834" y="778879"/>
                </a:cubicBezTo>
                <a:cubicBezTo>
                  <a:pt x="6375800" y="764223"/>
                  <a:pt x="6144138" y="758732"/>
                  <a:pt x="5748969" y="778879"/>
                </a:cubicBezTo>
                <a:cubicBezTo>
                  <a:pt x="5353800" y="799026"/>
                  <a:pt x="5484276" y="761495"/>
                  <a:pt x="5237508" y="778879"/>
                </a:cubicBezTo>
                <a:cubicBezTo>
                  <a:pt x="4990740" y="796263"/>
                  <a:pt x="4928255" y="797514"/>
                  <a:pt x="4726048" y="778879"/>
                </a:cubicBezTo>
                <a:cubicBezTo>
                  <a:pt x="4523841" y="760244"/>
                  <a:pt x="4170195" y="757027"/>
                  <a:pt x="3945034" y="778879"/>
                </a:cubicBezTo>
                <a:cubicBezTo>
                  <a:pt x="3719873" y="800731"/>
                  <a:pt x="3396307" y="756036"/>
                  <a:pt x="3164020" y="778879"/>
                </a:cubicBezTo>
                <a:cubicBezTo>
                  <a:pt x="2931733" y="801722"/>
                  <a:pt x="2731725" y="776012"/>
                  <a:pt x="2383006" y="778879"/>
                </a:cubicBezTo>
                <a:cubicBezTo>
                  <a:pt x="2034287" y="781746"/>
                  <a:pt x="1975193" y="775341"/>
                  <a:pt x="1871546" y="778879"/>
                </a:cubicBezTo>
                <a:cubicBezTo>
                  <a:pt x="1767899" y="782417"/>
                  <a:pt x="1475982" y="803365"/>
                  <a:pt x="1180383" y="778879"/>
                </a:cubicBezTo>
                <a:cubicBezTo>
                  <a:pt x="884784" y="754393"/>
                  <a:pt x="619664" y="759442"/>
                  <a:pt x="129816" y="778879"/>
                </a:cubicBezTo>
                <a:cubicBezTo>
                  <a:pt x="61051" y="761368"/>
                  <a:pt x="-1637" y="735345"/>
                  <a:pt x="0" y="649063"/>
                </a:cubicBezTo>
                <a:cubicBezTo>
                  <a:pt x="14848" y="424403"/>
                  <a:pt x="-5666" y="285898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يشير معدل دوران المخزون العالي إلى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كفاءة في إدارة المخزون وبيع المنتجات بسرعة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</a:t>
            </a:r>
            <a:r>
              <a:rPr lang="ar-EG" sz="1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مما يقلل من تكاليف التخزين والتلف</a:t>
            </a:r>
            <a:endParaRPr lang="en-US" sz="1400" b="1" u="sng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1285F-4A07-DFD6-A318-B937FB4BA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33" y="2913"/>
            <a:ext cx="784581" cy="784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D7D02-B12B-2B77-AA9E-6A66787D1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34" y="77961"/>
            <a:ext cx="784581" cy="78458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F94E42-3726-15A8-CBB9-312A9B83CDC3}"/>
              </a:ext>
            </a:extLst>
          </p:cNvPr>
          <p:cNvSpPr/>
          <p:nvPr/>
        </p:nvSpPr>
        <p:spPr>
          <a:xfrm>
            <a:off x="1662101" y="838788"/>
            <a:ext cx="9126769" cy="607305"/>
          </a:xfrm>
          <a:custGeom>
            <a:avLst/>
            <a:gdLst>
              <a:gd name="connsiteX0" fmla="*/ 0 w 9126769"/>
              <a:gd name="connsiteY0" fmla="*/ 101220 h 607305"/>
              <a:gd name="connsiteX1" fmla="*/ 101220 w 9126769"/>
              <a:gd name="connsiteY1" fmla="*/ 0 h 607305"/>
              <a:gd name="connsiteX2" fmla="*/ 9025549 w 9126769"/>
              <a:gd name="connsiteY2" fmla="*/ 0 h 607305"/>
              <a:gd name="connsiteX3" fmla="*/ 9126769 w 9126769"/>
              <a:gd name="connsiteY3" fmla="*/ 101220 h 607305"/>
              <a:gd name="connsiteX4" fmla="*/ 9126769 w 9126769"/>
              <a:gd name="connsiteY4" fmla="*/ 506085 h 607305"/>
              <a:gd name="connsiteX5" fmla="*/ 9025549 w 9126769"/>
              <a:gd name="connsiteY5" fmla="*/ 607305 h 607305"/>
              <a:gd name="connsiteX6" fmla="*/ 101220 w 9126769"/>
              <a:gd name="connsiteY6" fmla="*/ 607305 h 607305"/>
              <a:gd name="connsiteX7" fmla="*/ 0 w 9126769"/>
              <a:gd name="connsiteY7" fmla="*/ 506085 h 607305"/>
              <a:gd name="connsiteX8" fmla="*/ 0 w 9126769"/>
              <a:gd name="connsiteY8" fmla="*/ 101220 h 60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6769" h="607305" fill="none" extrusionOk="0">
                <a:moveTo>
                  <a:pt x="0" y="101220"/>
                </a:moveTo>
                <a:cubicBezTo>
                  <a:pt x="1683" y="49175"/>
                  <a:pt x="55858" y="2181"/>
                  <a:pt x="101220" y="0"/>
                </a:cubicBezTo>
                <a:cubicBezTo>
                  <a:pt x="2252242" y="-47972"/>
                  <a:pt x="7026721" y="-135018"/>
                  <a:pt x="9025549" y="0"/>
                </a:cubicBezTo>
                <a:cubicBezTo>
                  <a:pt x="9081002" y="-1990"/>
                  <a:pt x="9126085" y="46720"/>
                  <a:pt x="9126769" y="101220"/>
                </a:cubicBezTo>
                <a:cubicBezTo>
                  <a:pt x="9103005" y="240556"/>
                  <a:pt x="9135194" y="346840"/>
                  <a:pt x="9126769" y="506085"/>
                </a:cubicBezTo>
                <a:cubicBezTo>
                  <a:pt x="9125141" y="561002"/>
                  <a:pt x="9085867" y="602207"/>
                  <a:pt x="9025549" y="607305"/>
                </a:cubicBezTo>
                <a:cubicBezTo>
                  <a:pt x="6944600" y="687791"/>
                  <a:pt x="2421404" y="514185"/>
                  <a:pt x="101220" y="607305"/>
                </a:cubicBezTo>
                <a:cubicBezTo>
                  <a:pt x="55397" y="609895"/>
                  <a:pt x="-6646" y="555722"/>
                  <a:pt x="0" y="506085"/>
                </a:cubicBezTo>
                <a:cubicBezTo>
                  <a:pt x="-29803" y="389340"/>
                  <a:pt x="-27618" y="215867"/>
                  <a:pt x="0" y="101220"/>
                </a:cubicBezTo>
                <a:close/>
              </a:path>
              <a:path w="9126769" h="607305" stroke="0" extrusionOk="0">
                <a:moveTo>
                  <a:pt x="0" y="101220"/>
                </a:moveTo>
                <a:cubicBezTo>
                  <a:pt x="848" y="44100"/>
                  <a:pt x="44346" y="7236"/>
                  <a:pt x="101220" y="0"/>
                </a:cubicBezTo>
                <a:cubicBezTo>
                  <a:pt x="1746590" y="-167747"/>
                  <a:pt x="5786395" y="44969"/>
                  <a:pt x="9025549" y="0"/>
                </a:cubicBezTo>
                <a:cubicBezTo>
                  <a:pt x="9087786" y="-158"/>
                  <a:pt x="9128961" y="42081"/>
                  <a:pt x="9126769" y="101220"/>
                </a:cubicBezTo>
                <a:cubicBezTo>
                  <a:pt x="9154206" y="189731"/>
                  <a:pt x="9109911" y="362218"/>
                  <a:pt x="9126769" y="506085"/>
                </a:cubicBezTo>
                <a:cubicBezTo>
                  <a:pt x="9127258" y="560977"/>
                  <a:pt x="9083285" y="601158"/>
                  <a:pt x="9025549" y="607305"/>
                </a:cubicBezTo>
                <a:cubicBezTo>
                  <a:pt x="5780354" y="731402"/>
                  <a:pt x="2632400" y="559510"/>
                  <a:pt x="101220" y="607305"/>
                </a:cubicBezTo>
                <a:cubicBezTo>
                  <a:pt x="37894" y="605401"/>
                  <a:pt x="-5007" y="558275"/>
                  <a:pt x="0" y="506085"/>
                </a:cubicBezTo>
                <a:cubicBezTo>
                  <a:pt x="20752" y="445698"/>
                  <a:pt x="-27191" y="155290"/>
                  <a:pt x="0" y="101220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00B0F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المخزون هو مقياس يستخدم لتحديد </a:t>
            </a:r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عدد المرات التي يتم فيها بيع واستبدال المخزون</a:t>
            </a:r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خلال فترة زمنية معينة، وعادة ما تكون </a:t>
            </a:r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سنة واحدة , </a:t>
            </a:r>
            <a:r>
              <a:rPr lang="ar-EG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مؤشر رئيسي على الصحة التشغيلية والمالية للشركة.</a:t>
            </a:r>
            <a:endParaRPr lang="en-US" sz="12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040B5B-37C4-4B2A-F75B-AC2AF7B92BEF}"/>
              </a:ext>
            </a:extLst>
          </p:cNvPr>
          <p:cNvSpPr/>
          <p:nvPr/>
        </p:nvSpPr>
        <p:spPr>
          <a:xfrm>
            <a:off x="3267027" y="215734"/>
            <a:ext cx="922023" cy="402101"/>
          </a:xfrm>
          <a:custGeom>
            <a:avLst/>
            <a:gdLst>
              <a:gd name="connsiteX0" fmla="*/ 0 w 922023"/>
              <a:gd name="connsiteY0" fmla="*/ 67018 h 402101"/>
              <a:gd name="connsiteX1" fmla="*/ 67018 w 922023"/>
              <a:gd name="connsiteY1" fmla="*/ 0 h 402101"/>
              <a:gd name="connsiteX2" fmla="*/ 445252 w 922023"/>
              <a:gd name="connsiteY2" fmla="*/ 0 h 402101"/>
              <a:gd name="connsiteX3" fmla="*/ 855005 w 922023"/>
              <a:gd name="connsiteY3" fmla="*/ 0 h 402101"/>
              <a:gd name="connsiteX4" fmla="*/ 922023 w 922023"/>
              <a:gd name="connsiteY4" fmla="*/ 67018 h 402101"/>
              <a:gd name="connsiteX5" fmla="*/ 922023 w 922023"/>
              <a:gd name="connsiteY5" fmla="*/ 335083 h 402101"/>
              <a:gd name="connsiteX6" fmla="*/ 855005 w 922023"/>
              <a:gd name="connsiteY6" fmla="*/ 402101 h 402101"/>
              <a:gd name="connsiteX7" fmla="*/ 476771 w 922023"/>
              <a:gd name="connsiteY7" fmla="*/ 402101 h 402101"/>
              <a:gd name="connsiteX8" fmla="*/ 67018 w 922023"/>
              <a:gd name="connsiteY8" fmla="*/ 402101 h 402101"/>
              <a:gd name="connsiteX9" fmla="*/ 0 w 922023"/>
              <a:gd name="connsiteY9" fmla="*/ 335083 h 402101"/>
              <a:gd name="connsiteX10" fmla="*/ 0 w 922023"/>
              <a:gd name="connsiteY10" fmla="*/ 67018 h 4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2023" h="402101" fill="none" extrusionOk="0">
                <a:moveTo>
                  <a:pt x="0" y="67018"/>
                </a:moveTo>
                <a:cubicBezTo>
                  <a:pt x="-368" y="30759"/>
                  <a:pt x="27841" y="1318"/>
                  <a:pt x="67018" y="0"/>
                </a:cubicBezTo>
                <a:cubicBezTo>
                  <a:pt x="145562" y="-5254"/>
                  <a:pt x="303660" y="-16510"/>
                  <a:pt x="445252" y="0"/>
                </a:cubicBezTo>
                <a:cubicBezTo>
                  <a:pt x="586844" y="16510"/>
                  <a:pt x="666037" y="-7872"/>
                  <a:pt x="855005" y="0"/>
                </a:cubicBezTo>
                <a:cubicBezTo>
                  <a:pt x="892960" y="-6326"/>
                  <a:pt x="929826" y="32010"/>
                  <a:pt x="922023" y="67018"/>
                </a:cubicBezTo>
                <a:cubicBezTo>
                  <a:pt x="920905" y="155083"/>
                  <a:pt x="926449" y="208632"/>
                  <a:pt x="922023" y="335083"/>
                </a:cubicBezTo>
                <a:cubicBezTo>
                  <a:pt x="916481" y="371552"/>
                  <a:pt x="895612" y="400334"/>
                  <a:pt x="855005" y="402101"/>
                </a:cubicBezTo>
                <a:cubicBezTo>
                  <a:pt x="693928" y="386947"/>
                  <a:pt x="596755" y="418654"/>
                  <a:pt x="476771" y="402101"/>
                </a:cubicBezTo>
                <a:cubicBezTo>
                  <a:pt x="356787" y="385548"/>
                  <a:pt x="198535" y="384935"/>
                  <a:pt x="67018" y="402101"/>
                </a:cubicBezTo>
                <a:cubicBezTo>
                  <a:pt x="26109" y="407583"/>
                  <a:pt x="7929" y="371133"/>
                  <a:pt x="0" y="335083"/>
                </a:cubicBezTo>
                <a:cubicBezTo>
                  <a:pt x="5705" y="222497"/>
                  <a:pt x="-1046" y="138905"/>
                  <a:pt x="0" y="67018"/>
                </a:cubicBezTo>
                <a:close/>
              </a:path>
              <a:path w="922023" h="402101" stroke="0" extrusionOk="0">
                <a:moveTo>
                  <a:pt x="0" y="67018"/>
                </a:moveTo>
                <a:cubicBezTo>
                  <a:pt x="1413" y="27975"/>
                  <a:pt x="29022" y="7321"/>
                  <a:pt x="67018" y="0"/>
                </a:cubicBezTo>
                <a:cubicBezTo>
                  <a:pt x="233471" y="-10430"/>
                  <a:pt x="331541" y="4912"/>
                  <a:pt x="461012" y="0"/>
                </a:cubicBezTo>
                <a:cubicBezTo>
                  <a:pt x="590483" y="-4912"/>
                  <a:pt x="683984" y="11159"/>
                  <a:pt x="855005" y="0"/>
                </a:cubicBezTo>
                <a:cubicBezTo>
                  <a:pt x="891392" y="-692"/>
                  <a:pt x="924583" y="28934"/>
                  <a:pt x="922023" y="67018"/>
                </a:cubicBezTo>
                <a:cubicBezTo>
                  <a:pt x="924112" y="176286"/>
                  <a:pt x="932354" y="238411"/>
                  <a:pt x="922023" y="335083"/>
                </a:cubicBezTo>
                <a:cubicBezTo>
                  <a:pt x="920135" y="374713"/>
                  <a:pt x="897308" y="400987"/>
                  <a:pt x="855005" y="402101"/>
                </a:cubicBezTo>
                <a:cubicBezTo>
                  <a:pt x="757209" y="401931"/>
                  <a:pt x="569787" y="410699"/>
                  <a:pt x="476771" y="402101"/>
                </a:cubicBezTo>
                <a:cubicBezTo>
                  <a:pt x="383755" y="393503"/>
                  <a:pt x="198958" y="393202"/>
                  <a:pt x="67018" y="402101"/>
                </a:cubicBezTo>
                <a:cubicBezTo>
                  <a:pt x="31790" y="404886"/>
                  <a:pt x="-1308" y="378060"/>
                  <a:pt x="0" y="335083"/>
                </a:cubicBezTo>
                <a:cubicBezTo>
                  <a:pt x="8434" y="229368"/>
                  <a:pt x="-6789" y="169436"/>
                  <a:pt x="0" y="670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1B7A9C-C81C-3538-395E-0C4BDE95E323}"/>
              </a:ext>
            </a:extLst>
          </p:cNvPr>
          <p:cNvSpPr/>
          <p:nvPr/>
        </p:nvSpPr>
        <p:spPr>
          <a:xfrm>
            <a:off x="638701" y="2972228"/>
            <a:ext cx="9295292" cy="778879"/>
          </a:xfrm>
          <a:custGeom>
            <a:avLst/>
            <a:gdLst>
              <a:gd name="connsiteX0" fmla="*/ 0 w 9295292"/>
              <a:gd name="connsiteY0" fmla="*/ 129816 h 778879"/>
              <a:gd name="connsiteX1" fmla="*/ 129816 w 9295292"/>
              <a:gd name="connsiteY1" fmla="*/ 0 h 778879"/>
              <a:gd name="connsiteX2" fmla="*/ 734510 w 9295292"/>
              <a:gd name="connsiteY2" fmla="*/ 0 h 778879"/>
              <a:gd name="connsiteX3" fmla="*/ 1610274 w 9295292"/>
              <a:gd name="connsiteY3" fmla="*/ 0 h 778879"/>
              <a:gd name="connsiteX4" fmla="*/ 2305325 w 9295292"/>
              <a:gd name="connsiteY4" fmla="*/ 0 h 778879"/>
              <a:gd name="connsiteX5" fmla="*/ 2910019 w 9295292"/>
              <a:gd name="connsiteY5" fmla="*/ 0 h 778879"/>
              <a:gd name="connsiteX6" fmla="*/ 3514713 w 9295292"/>
              <a:gd name="connsiteY6" fmla="*/ 0 h 778879"/>
              <a:gd name="connsiteX7" fmla="*/ 4300121 w 9295292"/>
              <a:gd name="connsiteY7" fmla="*/ 0 h 778879"/>
              <a:gd name="connsiteX8" fmla="*/ 5175885 w 9295292"/>
              <a:gd name="connsiteY8" fmla="*/ 0 h 778879"/>
              <a:gd name="connsiteX9" fmla="*/ 5961292 w 9295292"/>
              <a:gd name="connsiteY9" fmla="*/ 0 h 778879"/>
              <a:gd name="connsiteX10" fmla="*/ 6746699 w 9295292"/>
              <a:gd name="connsiteY10" fmla="*/ 0 h 778879"/>
              <a:gd name="connsiteX11" fmla="*/ 7351393 w 9295292"/>
              <a:gd name="connsiteY11" fmla="*/ 0 h 778879"/>
              <a:gd name="connsiteX12" fmla="*/ 8227157 w 9295292"/>
              <a:gd name="connsiteY12" fmla="*/ 0 h 778879"/>
              <a:gd name="connsiteX13" fmla="*/ 9165476 w 9295292"/>
              <a:gd name="connsiteY13" fmla="*/ 0 h 778879"/>
              <a:gd name="connsiteX14" fmla="*/ 9295292 w 9295292"/>
              <a:gd name="connsiteY14" fmla="*/ 129816 h 778879"/>
              <a:gd name="connsiteX15" fmla="*/ 9295292 w 9295292"/>
              <a:gd name="connsiteY15" fmla="*/ 649063 h 778879"/>
              <a:gd name="connsiteX16" fmla="*/ 9165476 w 9295292"/>
              <a:gd name="connsiteY16" fmla="*/ 778879 h 778879"/>
              <a:gd name="connsiteX17" fmla="*/ 8289712 w 9295292"/>
              <a:gd name="connsiteY17" fmla="*/ 778879 h 778879"/>
              <a:gd name="connsiteX18" fmla="*/ 7865731 w 9295292"/>
              <a:gd name="connsiteY18" fmla="*/ 778879 h 778879"/>
              <a:gd name="connsiteX19" fmla="*/ 7351393 w 9295292"/>
              <a:gd name="connsiteY19" fmla="*/ 778879 h 778879"/>
              <a:gd name="connsiteX20" fmla="*/ 6565986 w 9295292"/>
              <a:gd name="connsiteY20" fmla="*/ 778879 h 778879"/>
              <a:gd name="connsiteX21" fmla="*/ 6142005 w 9295292"/>
              <a:gd name="connsiteY21" fmla="*/ 778879 h 778879"/>
              <a:gd name="connsiteX22" fmla="*/ 5718024 w 9295292"/>
              <a:gd name="connsiteY22" fmla="*/ 778879 h 778879"/>
              <a:gd name="connsiteX23" fmla="*/ 5113330 w 9295292"/>
              <a:gd name="connsiteY23" fmla="*/ 778879 h 778879"/>
              <a:gd name="connsiteX24" fmla="*/ 4689349 w 9295292"/>
              <a:gd name="connsiteY24" fmla="*/ 778879 h 778879"/>
              <a:gd name="connsiteX25" fmla="*/ 4175011 w 9295292"/>
              <a:gd name="connsiteY25" fmla="*/ 778879 h 778879"/>
              <a:gd name="connsiteX26" fmla="*/ 3751031 w 9295292"/>
              <a:gd name="connsiteY26" fmla="*/ 778879 h 778879"/>
              <a:gd name="connsiteX27" fmla="*/ 3236693 w 9295292"/>
              <a:gd name="connsiteY27" fmla="*/ 778879 h 778879"/>
              <a:gd name="connsiteX28" fmla="*/ 2812712 w 9295292"/>
              <a:gd name="connsiteY28" fmla="*/ 778879 h 778879"/>
              <a:gd name="connsiteX29" fmla="*/ 2208018 w 9295292"/>
              <a:gd name="connsiteY29" fmla="*/ 778879 h 778879"/>
              <a:gd name="connsiteX30" fmla="*/ 1512967 w 9295292"/>
              <a:gd name="connsiteY30" fmla="*/ 778879 h 778879"/>
              <a:gd name="connsiteX31" fmla="*/ 817916 w 9295292"/>
              <a:gd name="connsiteY31" fmla="*/ 778879 h 778879"/>
              <a:gd name="connsiteX32" fmla="*/ 129816 w 9295292"/>
              <a:gd name="connsiteY32" fmla="*/ 778879 h 778879"/>
              <a:gd name="connsiteX33" fmla="*/ 0 w 9295292"/>
              <a:gd name="connsiteY33" fmla="*/ 649063 h 778879"/>
              <a:gd name="connsiteX34" fmla="*/ 0 w 9295292"/>
              <a:gd name="connsiteY34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95292" h="778879" fill="none" extrusionOk="0">
                <a:moveTo>
                  <a:pt x="0" y="129816"/>
                </a:moveTo>
                <a:cubicBezTo>
                  <a:pt x="8064" y="58245"/>
                  <a:pt x="50809" y="6259"/>
                  <a:pt x="129816" y="0"/>
                </a:cubicBezTo>
                <a:cubicBezTo>
                  <a:pt x="345598" y="-24039"/>
                  <a:pt x="596171" y="9498"/>
                  <a:pt x="734510" y="0"/>
                </a:cubicBezTo>
                <a:cubicBezTo>
                  <a:pt x="872849" y="-9498"/>
                  <a:pt x="1329501" y="-5698"/>
                  <a:pt x="1610274" y="0"/>
                </a:cubicBezTo>
                <a:cubicBezTo>
                  <a:pt x="1891047" y="5698"/>
                  <a:pt x="1961883" y="-32498"/>
                  <a:pt x="2305325" y="0"/>
                </a:cubicBezTo>
                <a:cubicBezTo>
                  <a:pt x="2648767" y="32498"/>
                  <a:pt x="2715105" y="9803"/>
                  <a:pt x="2910019" y="0"/>
                </a:cubicBezTo>
                <a:cubicBezTo>
                  <a:pt x="3104933" y="-9803"/>
                  <a:pt x="3244962" y="-29594"/>
                  <a:pt x="3514713" y="0"/>
                </a:cubicBezTo>
                <a:cubicBezTo>
                  <a:pt x="3784464" y="29594"/>
                  <a:pt x="3989592" y="-25339"/>
                  <a:pt x="4300121" y="0"/>
                </a:cubicBezTo>
                <a:cubicBezTo>
                  <a:pt x="4610650" y="25339"/>
                  <a:pt x="4802707" y="-12234"/>
                  <a:pt x="5175885" y="0"/>
                </a:cubicBezTo>
                <a:cubicBezTo>
                  <a:pt x="5549063" y="12234"/>
                  <a:pt x="5675862" y="12072"/>
                  <a:pt x="5961292" y="0"/>
                </a:cubicBezTo>
                <a:cubicBezTo>
                  <a:pt x="6246722" y="-12072"/>
                  <a:pt x="6556529" y="17331"/>
                  <a:pt x="6746699" y="0"/>
                </a:cubicBezTo>
                <a:cubicBezTo>
                  <a:pt x="6936869" y="-17331"/>
                  <a:pt x="7125389" y="1731"/>
                  <a:pt x="7351393" y="0"/>
                </a:cubicBezTo>
                <a:cubicBezTo>
                  <a:pt x="7577397" y="-1731"/>
                  <a:pt x="7855485" y="12940"/>
                  <a:pt x="8227157" y="0"/>
                </a:cubicBezTo>
                <a:cubicBezTo>
                  <a:pt x="8598829" y="-12940"/>
                  <a:pt x="8939035" y="41688"/>
                  <a:pt x="9165476" y="0"/>
                </a:cubicBezTo>
                <a:cubicBezTo>
                  <a:pt x="9226914" y="-1"/>
                  <a:pt x="9289004" y="73708"/>
                  <a:pt x="9295292" y="129816"/>
                </a:cubicBezTo>
                <a:cubicBezTo>
                  <a:pt x="9275347" y="305034"/>
                  <a:pt x="9289062" y="466694"/>
                  <a:pt x="9295292" y="649063"/>
                </a:cubicBezTo>
                <a:cubicBezTo>
                  <a:pt x="9303673" y="726535"/>
                  <a:pt x="9241965" y="781279"/>
                  <a:pt x="9165476" y="778879"/>
                </a:cubicBezTo>
                <a:cubicBezTo>
                  <a:pt x="8943822" y="755414"/>
                  <a:pt x="8649738" y="746940"/>
                  <a:pt x="8289712" y="778879"/>
                </a:cubicBezTo>
                <a:cubicBezTo>
                  <a:pt x="7929686" y="810818"/>
                  <a:pt x="8061546" y="790407"/>
                  <a:pt x="7865731" y="778879"/>
                </a:cubicBezTo>
                <a:cubicBezTo>
                  <a:pt x="7669916" y="767351"/>
                  <a:pt x="7483749" y="758619"/>
                  <a:pt x="7351393" y="778879"/>
                </a:cubicBezTo>
                <a:cubicBezTo>
                  <a:pt x="7219037" y="799139"/>
                  <a:pt x="6734799" y="775811"/>
                  <a:pt x="6565986" y="778879"/>
                </a:cubicBezTo>
                <a:cubicBezTo>
                  <a:pt x="6397173" y="781947"/>
                  <a:pt x="6283600" y="765345"/>
                  <a:pt x="6142005" y="778879"/>
                </a:cubicBezTo>
                <a:cubicBezTo>
                  <a:pt x="6000410" y="792413"/>
                  <a:pt x="5851995" y="794776"/>
                  <a:pt x="5718024" y="778879"/>
                </a:cubicBezTo>
                <a:cubicBezTo>
                  <a:pt x="5584053" y="762982"/>
                  <a:pt x="5331809" y="773940"/>
                  <a:pt x="5113330" y="778879"/>
                </a:cubicBezTo>
                <a:cubicBezTo>
                  <a:pt x="4894851" y="783818"/>
                  <a:pt x="4825992" y="782690"/>
                  <a:pt x="4689349" y="778879"/>
                </a:cubicBezTo>
                <a:cubicBezTo>
                  <a:pt x="4552706" y="775068"/>
                  <a:pt x="4366450" y="786235"/>
                  <a:pt x="4175011" y="778879"/>
                </a:cubicBezTo>
                <a:cubicBezTo>
                  <a:pt x="3983572" y="771523"/>
                  <a:pt x="3850806" y="769074"/>
                  <a:pt x="3751031" y="778879"/>
                </a:cubicBezTo>
                <a:cubicBezTo>
                  <a:pt x="3651256" y="788684"/>
                  <a:pt x="3453979" y="787534"/>
                  <a:pt x="3236693" y="778879"/>
                </a:cubicBezTo>
                <a:cubicBezTo>
                  <a:pt x="3019407" y="770224"/>
                  <a:pt x="2974184" y="796400"/>
                  <a:pt x="2812712" y="778879"/>
                </a:cubicBezTo>
                <a:cubicBezTo>
                  <a:pt x="2651240" y="761358"/>
                  <a:pt x="2469469" y="799165"/>
                  <a:pt x="2208018" y="778879"/>
                </a:cubicBezTo>
                <a:cubicBezTo>
                  <a:pt x="1946567" y="758593"/>
                  <a:pt x="1688317" y="795877"/>
                  <a:pt x="1512967" y="778879"/>
                </a:cubicBezTo>
                <a:cubicBezTo>
                  <a:pt x="1337617" y="761881"/>
                  <a:pt x="980941" y="751399"/>
                  <a:pt x="817916" y="778879"/>
                </a:cubicBezTo>
                <a:cubicBezTo>
                  <a:pt x="654891" y="806359"/>
                  <a:pt x="441885" y="795642"/>
                  <a:pt x="129816" y="778879"/>
                </a:cubicBezTo>
                <a:cubicBezTo>
                  <a:pt x="61209" y="784796"/>
                  <a:pt x="15795" y="728240"/>
                  <a:pt x="0" y="649063"/>
                </a:cubicBezTo>
                <a:cubicBezTo>
                  <a:pt x="-2415" y="478301"/>
                  <a:pt x="16455" y="289959"/>
                  <a:pt x="0" y="129816"/>
                </a:cubicBezTo>
                <a:close/>
              </a:path>
              <a:path w="9295292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445998" y="23619"/>
                  <a:pt x="572627" y="-22066"/>
                  <a:pt x="824867" y="0"/>
                </a:cubicBezTo>
                <a:cubicBezTo>
                  <a:pt x="1077107" y="22066"/>
                  <a:pt x="1287614" y="-12014"/>
                  <a:pt x="1700631" y="0"/>
                </a:cubicBezTo>
                <a:cubicBezTo>
                  <a:pt x="2113648" y="12014"/>
                  <a:pt x="2290727" y="3790"/>
                  <a:pt x="2576395" y="0"/>
                </a:cubicBezTo>
                <a:cubicBezTo>
                  <a:pt x="2862063" y="-3790"/>
                  <a:pt x="2888866" y="5963"/>
                  <a:pt x="3181089" y="0"/>
                </a:cubicBezTo>
                <a:cubicBezTo>
                  <a:pt x="3473312" y="-5963"/>
                  <a:pt x="3615697" y="-32531"/>
                  <a:pt x="3966496" y="0"/>
                </a:cubicBezTo>
                <a:cubicBezTo>
                  <a:pt x="4317295" y="32531"/>
                  <a:pt x="4500301" y="39700"/>
                  <a:pt x="4842260" y="0"/>
                </a:cubicBezTo>
                <a:cubicBezTo>
                  <a:pt x="5184219" y="-39700"/>
                  <a:pt x="5226279" y="354"/>
                  <a:pt x="5446954" y="0"/>
                </a:cubicBezTo>
                <a:cubicBezTo>
                  <a:pt x="5667629" y="-354"/>
                  <a:pt x="5852889" y="30240"/>
                  <a:pt x="6142005" y="0"/>
                </a:cubicBezTo>
                <a:cubicBezTo>
                  <a:pt x="6431121" y="-30240"/>
                  <a:pt x="6406627" y="6439"/>
                  <a:pt x="6565986" y="0"/>
                </a:cubicBezTo>
                <a:cubicBezTo>
                  <a:pt x="6725345" y="-6439"/>
                  <a:pt x="6969005" y="29521"/>
                  <a:pt x="7351393" y="0"/>
                </a:cubicBezTo>
                <a:cubicBezTo>
                  <a:pt x="7733781" y="-29521"/>
                  <a:pt x="7597670" y="-281"/>
                  <a:pt x="7775374" y="0"/>
                </a:cubicBezTo>
                <a:cubicBezTo>
                  <a:pt x="7953078" y="281"/>
                  <a:pt x="8228578" y="-23074"/>
                  <a:pt x="8380069" y="0"/>
                </a:cubicBezTo>
                <a:cubicBezTo>
                  <a:pt x="8531560" y="23074"/>
                  <a:pt x="8918196" y="-912"/>
                  <a:pt x="9165476" y="0"/>
                </a:cubicBezTo>
                <a:cubicBezTo>
                  <a:pt x="9232284" y="-2377"/>
                  <a:pt x="9285060" y="67180"/>
                  <a:pt x="9295292" y="129816"/>
                </a:cubicBezTo>
                <a:cubicBezTo>
                  <a:pt x="9271753" y="239676"/>
                  <a:pt x="9282018" y="479168"/>
                  <a:pt x="9295292" y="649063"/>
                </a:cubicBezTo>
                <a:cubicBezTo>
                  <a:pt x="9296364" y="713560"/>
                  <a:pt x="9250706" y="782357"/>
                  <a:pt x="9165476" y="778879"/>
                </a:cubicBezTo>
                <a:cubicBezTo>
                  <a:pt x="8900890" y="775007"/>
                  <a:pt x="8783661" y="780944"/>
                  <a:pt x="8560782" y="778879"/>
                </a:cubicBezTo>
                <a:cubicBezTo>
                  <a:pt x="8337903" y="776814"/>
                  <a:pt x="8086413" y="756407"/>
                  <a:pt x="7775374" y="778879"/>
                </a:cubicBezTo>
                <a:cubicBezTo>
                  <a:pt x="7464335" y="801351"/>
                  <a:pt x="7427743" y="785406"/>
                  <a:pt x="7170680" y="778879"/>
                </a:cubicBezTo>
                <a:cubicBezTo>
                  <a:pt x="6913617" y="772352"/>
                  <a:pt x="6767905" y="771306"/>
                  <a:pt x="6656343" y="778879"/>
                </a:cubicBezTo>
                <a:cubicBezTo>
                  <a:pt x="6544781" y="786452"/>
                  <a:pt x="5998387" y="803365"/>
                  <a:pt x="5780579" y="778879"/>
                </a:cubicBezTo>
                <a:cubicBezTo>
                  <a:pt x="5562771" y="754393"/>
                  <a:pt x="5433299" y="785617"/>
                  <a:pt x="5266241" y="778879"/>
                </a:cubicBezTo>
                <a:cubicBezTo>
                  <a:pt x="5099183" y="772141"/>
                  <a:pt x="4920629" y="785748"/>
                  <a:pt x="4751904" y="778879"/>
                </a:cubicBezTo>
                <a:cubicBezTo>
                  <a:pt x="4583179" y="772010"/>
                  <a:pt x="4232237" y="781729"/>
                  <a:pt x="3966496" y="778879"/>
                </a:cubicBezTo>
                <a:cubicBezTo>
                  <a:pt x="3700755" y="776029"/>
                  <a:pt x="3415707" y="776214"/>
                  <a:pt x="3181089" y="778879"/>
                </a:cubicBezTo>
                <a:cubicBezTo>
                  <a:pt x="2946471" y="781544"/>
                  <a:pt x="2741461" y="785297"/>
                  <a:pt x="2395682" y="778879"/>
                </a:cubicBezTo>
                <a:cubicBezTo>
                  <a:pt x="2049903" y="772461"/>
                  <a:pt x="2036814" y="791535"/>
                  <a:pt x="1881344" y="778879"/>
                </a:cubicBezTo>
                <a:cubicBezTo>
                  <a:pt x="1725874" y="766223"/>
                  <a:pt x="1393128" y="812537"/>
                  <a:pt x="1186293" y="778879"/>
                </a:cubicBezTo>
                <a:cubicBezTo>
                  <a:pt x="979458" y="745221"/>
                  <a:pt x="596967" y="729378"/>
                  <a:pt x="129816" y="778879"/>
                </a:cubicBezTo>
                <a:cubicBezTo>
                  <a:pt x="61051" y="761368"/>
                  <a:pt x="-1637" y="735345"/>
                  <a:pt x="0" y="649063"/>
                </a:cubicBezTo>
                <a:cubicBezTo>
                  <a:pt x="14848" y="424403"/>
                  <a:pt x="-5666" y="285898"/>
                  <a:pt x="0" y="129816"/>
                </a:cubicBezTo>
                <a:close/>
              </a:path>
            </a:pathLst>
          </a:cu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00B0F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يساعد معدل دوران المخزون العالي في تحسين السيولة النقدية للشركة،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حيث يتم تحويل المخزون إلى نقد بسرعة</a:t>
            </a:r>
            <a:endParaRPr lang="en-US" sz="14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62AE4E-339E-E004-0D94-C8D8B4D21D7F}"/>
              </a:ext>
            </a:extLst>
          </p:cNvPr>
          <p:cNvSpPr/>
          <p:nvPr/>
        </p:nvSpPr>
        <p:spPr>
          <a:xfrm>
            <a:off x="712220" y="4142048"/>
            <a:ext cx="9295292" cy="778879"/>
          </a:xfrm>
          <a:custGeom>
            <a:avLst/>
            <a:gdLst>
              <a:gd name="connsiteX0" fmla="*/ 0 w 9295292"/>
              <a:gd name="connsiteY0" fmla="*/ 129816 h 778879"/>
              <a:gd name="connsiteX1" fmla="*/ 129816 w 9295292"/>
              <a:gd name="connsiteY1" fmla="*/ 0 h 778879"/>
              <a:gd name="connsiteX2" fmla="*/ 734510 w 9295292"/>
              <a:gd name="connsiteY2" fmla="*/ 0 h 778879"/>
              <a:gd name="connsiteX3" fmla="*/ 1610274 w 9295292"/>
              <a:gd name="connsiteY3" fmla="*/ 0 h 778879"/>
              <a:gd name="connsiteX4" fmla="*/ 2305325 w 9295292"/>
              <a:gd name="connsiteY4" fmla="*/ 0 h 778879"/>
              <a:gd name="connsiteX5" fmla="*/ 2910019 w 9295292"/>
              <a:gd name="connsiteY5" fmla="*/ 0 h 778879"/>
              <a:gd name="connsiteX6" fmla="*/ 3514713 w 9295292"/>
              <a:gd name="connsiteY6" fmla="*/ 0 h 778879"/>
              <a:gd name="connsiteX7" fmla="*/ 4300121 w 9295292"/>
              <a:gd name="connsiteY7" fmla="*/ 0 h 778879"/>
              <a:gd name="connsiteX8" fmla="*/ 5175885 w 9295292"/>
              <a:gd name="connsiteY8" fmla="*/ 0 h 778879"/>
              <a:gd name="connsiteX9" fmla="*/ 5961292 w 9295292"/>
              <a:gd name="connsiteY9" fmla="*/ 0 h 778879"/>
              <a:gd name="connsiteX10" fmla="*/ 6746699 w 9295292"/>
              <a:gd name="connsiteY10" fmla="*/ 0 h 778879"/>
              <a:gd name="connsiteX11" fmla="*/ 7351393 w 9295292"/>
              <a:gd name="connsiteY11" fmla="*/ 0 h 778879"/>
              <a:gd name="connsiteX12" fmla="*/ 8227157 w 9295292"/>
              <a:gd name="connsiteY12" fmla="*/ 0 h 778879"/>
              <a:gd name="connsiteX13" fmla="*/ 9165476 w 9295292"/>
              <a:gd name="connsiteY13" fmla="*/ 0 h 778879"/>
              <a:gd name="connsiteX14" fmla="*/ 9295292 w 9295292"/>
              <a:gd name="connsiteY14" fmla="*/ 129816 h 778879"/>
              <a:gd name="connsiteX15" fmla="*/ 9295292 w 9295292"/>
              <a:gd name="connsiteY15" fmla="*/ 649063 h 778879"/>
              <a:gd name="connsiteX16" fmla="*/ 9165476 w 9295292"/>
              <a:gd name="connsiteY16" fmla="*/ 778879 h 778879"/>
              <a:gd name="connsiteX17" fmla="*/ 8289712 w 9295292"/>
              <a:gd name="connsiteY17" fmla="*/ 778879 h 778879"/>
              <a:gd name="connsiteX18" fmla="*/ 7865731 w 9295292"/>
              <a:gd name="connsiteY18" fmla="*/ 778879 h 778879"/>
              <a:gd name="connsiteX19" fmla="*/ 7351393 w 9295292"/>
              <a:gd name="connsiteY19" fmla="*/ 778879 h 778879"/>
              <a:gd name="connsiteX20" fmla="*/ 6565986 w 9295292"/>
              <a:gd name="connsiteY20" fmla="*/ 778879 h 778879"/>
              <a:gd name="connsiteX21" fmla="*/ 6142005 w 9295292"/>
              <a:gd name="connsiteY21" fmla="*/ 778879 h 778879"/>
              <a:gd name="connsiteX22" fmla="*/ 5718024 w 9295292"/>
              <a:gd name="connsiteY22" fmla="*/ 778879 h 778879"/>
              <a:gd name="connsiteX23" fmla="*/ 5113330 w 9295292"/>
              <a:gd name="connsiteY23" fmla="*/ 778879 h 778879"/>
              <a:gd name="connsiteX24" fmla="*/ 4689349 w 9295292"/>
              <a:gd name="connsiteY24" fmla="*/ 778879 h 778879"/>
              <a:gd name="connsiteX25" fmla="*/ 4175011 w 9295292"/>
              <a:gd name="connsiteY25" fmla="*/ 778879 h 778879"/>
              <a:gd name="connsiteX26" fmla="*/ 3751031 w 9295292"/>
              <a:gd name="connsiteY26" fmla="*/ 778879 h 778879"/>
              <a:gd name="connsiteX27" fmla="*/ 3236693 w 9295292"/>
              <a:gd name="connsiteY27" fmla="*/ 778879 h 778879"/>
              <a:gd name="connsiteX28" fmla="*/ 2812712 w 9295292"/>
              <a:gd name="connsiteY28" fmla="*/ 778879 h 778879"/>
              <a:gd name="connsiteX29" fmla="*/ 2208018 w 9295292"/>
              <a:gd name="connsiteY29" fmla="*/ 778879 h 778879"/>
              <a:gd name="connsiteX30" fmla="*/ 1512967 w 9295292"/>
              <a:gd name="connsiteY30" fmla="*/ 778879 h 778879"/>
              <a:gd name="connsiteX31" fmla="*/ 817916 w 9295292"/>
              <a:gd name="connsiteY31" fmla="*/ 778879 h 778879"/>
              <a:gd name="connsiteX32" fmla="*/ 129816 w 9295292"/>
              <a:gd name="connsiteY32" fmla="*/ 778879 h 778879"/>
              <a:gd name="connsiteX33" fmla="*/ 0 w 9295292"/>
              <a:gd name="connsiteY33" fmla="*/ 649063 h 778879"/>
              <a:gd name="connsiteX34" fmla="*/ 0 w 9295292"/>
              <a:gd name="connsiteY34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95292" h="778879" fill="none" extrusionOk="0">
                <a:moveTo>
                  <a:pt x="0" y="129816"/>
                </a:moveTo>
                <a:cubicBezTo>
                  <a:pt x="8064" y="58245"/>
                  <a:pt x="50809" y="6259"/>
                  <a:pt x="129816" y="0"/>
                </a:cubicBezTo>
                <a:cubicBezTo>
                  <a:pt x="345598" y="-24039"/>
                  <a:pt x="596171" y="9498"/>
                  <a:pt x="734510" y="0"/>
                </a:cubicBezTo>
                <a:cubicBezTo>
                  <a:pt x="872849" y="-9498"/>
                  <a:pt x="1329501" y="-5698"/>
                  <a:pt x="1610274" y="0"/>
                </a:cubicBezTo>
                <a:cubicBezTo>
                  <a:pt x="1891047" y="5698"/>
                  <a:pt x="1961883" y="-32498"/>
                  <a:pt x="2305325" y="0"/>
                </a:cubicBezTo>
                <a:cubicBezTo>
                  <a:pt x="2648767" y="32498"/>
                  <a:pt x="2715105" y="9803"/>
                  <a:pt x="2910019" y="0"/>
                </a:cubicBezTo>
                <a:cubicBezTo>
                  <a:pt x="3104933" y="-9803"/>
                  <a:pt x="3244962" y="-29594"/>
                  <a:pt x="3514713" y="0"/>
                </a:cubicBezTo>
                <a:cubicBezTo>
                  <a:pt x="3784464" y="29594"/>
                  <a:pt x="3989592" y="-25339"/>
                  <a:pt x="4300121" y="0"/>
                </a:cubicBezTo>
                <a:cubicBezTo>
                  <a:pt x="4610650" y="25339"/>
                  <a:pt x="4802707" y="-12234"/>
                  <a:pt x="5175885" y="0"/>
                </a:cubicBezTo>
                <a:cubicBezTo>
                  <a:pt x="5549063" y="12234"/>
                  <a:pt x="5675862" y="12072"/>
                  <a:pt x="5961292" y="0"/>
                </a:cubicBezTo>
                <a:cubicBezTo>
                  <a:pt x="6246722" y="-12072"/>
                  <a:pt x="6556529" y="17331"/>
                  <a:pt x="6746699" y="0"/>
                </a:cubicBezTo>
                <a:cubicBezTo>
                  <a:pt x="6936869" y="-17331"/>
                  <a:pt x="7125389" y="1731"/>
                  <a:pt x="7351393" y="0"/>
                </a:cubicBezTo>
                <a:cubicBezTo>
                  <a:pt x="7577397" y="-1731"/>
                  <a:pt x="7855485" y="12940"/>
                  <a:pt x="8227157" y="0"/>
                </a:cubicBezTo>
                <a:cubicBezTo>
                  <a:pt x="8598829" y="-12940"/>
                  <a:pt x="8939035" y="41688"/>
                  <a:pt x="9165476" y="0"/>
                </a:cubicBezTo>
                <a:cubicBezTo>
                  <a:pt x="9226914" y="-1"/>
                  <a:pt x="9289004" y="73708"/>
                  <a:pt x="9295292" y="129816"/>
                </a:cubicBezTo>
                <a:cubicBezTo>
                  <a:pt x="9275347" y="305034"/>
                  <a:pt x="9289062" y="466694"/>
                  <a:pt x="9295292" y="649063"/>
                </a:cubicBezTo>
                <a:cubicBezTo>
                  <a:pt x="9303673" y="726535"/>
                  <a:pt x="9241965" y="781279"/>
                  <a:pt x="9165476" y="778879"/>
                </a:cubicBezTo>
                <a:cubicBezTo>
                  <a:pt x="8943822" y="755414"/>
                  <a:pt x="8649738" y="746940"/>
                  <a:pt x="8289712" y="778879"/>
                </a:cubicBezTo>
                <a:cubicBezTo>
                  <a:pt x="7929686" y="810818"/>
                  <a:pt x="8061546" y="790407"/>
                  <a:pt x="7865731" y="778879"/>
                </a:cubicBezTo>
                <a:cubicBezTo>
                  <a:pt x="7669916" y="767351"/>
                  <a:pt x="7483749" y="758619"/>
                  <a:pt x="7351393" y="778879"/>
                </a:cubicBezTo>
                <a:cubicBezTo>
                  <a:pt x="7219037" y="799139"/>
                  <a:pt x="6734799" y="775811"/>
                  <a:pt x="6565986" y="778879"/>
                </a:cubicBezTo>
                <a:cubicBezTo>
                  <a:pt x="6397173" y="781947"/>
                  <a:pt x="6283600" y="765345"/>
                  <a:pt x="6142005" y="778879"/>
                </a:cubicBezTo>
                <a:cubicBezTo>
                  <a:pt x="6000410" y="792413"/>
                  <a:pt x="5851995" y="794776"/>
                  <a:pt x="5718024" y="778879"/>
                </a:cubicBezTo>
                <a:cubicBezTo>
                  <a:pt x="5584053" y="762982"/>
                  <a:pt x="5331809" y="773940"/>
                  <a:pt x="5113330" y="778879"/>
                </a:cubicBezTo>
                <a:cubicBezTo>
                  <a:pt x="4894851" y="783818"/>
                  <a:pt x="4825992" y="782690"/>
                  <a:pt x="4689349" y="778879"/>
                </a:cubicBezTo>
                <a:cubicBezTo>
                  <a:pt x="4552706" y="775068"/>
                  <a:pt x="4366450" y="786235"/>
                  <a:pt x="4175011" y="778879"/>
                </a:cubicBezTo>
                <a:cubicBezTo>
                  <a:pt x="3983572" y="771523"/>
                  <a:pt x="3850806" y="769074"/>
                  <a:pt x="3751031" y="778879"/>
                </a:cubicBezTo>
                <a:cubicBezTo>
                  <a:pt x="3651256" y="788684"/>
                  <a:pt x="3453979" y="787534"/>
                  <a:pt x="3236693" y="778879"/>
                </a:cubicBezTo>
                <a:cubicBezTo>
                  <a:pt x="3019407" y="770224"/>
                  <a:pt x="2974184" y="796400"/>
                  <a:pt x="2812712" y="778879"/>
                </a:cubicBezTo>
                <a:cubicBezTo>
                  <a:pt x="2651240" y="761358"/>
                  <a:pt x="2469469" y="799165"/>
                  <a:pt x="2208018" y="778879"/>
                </a:cubicBezTo>
                <a:cubicBezTo>
                  <a:pt x="1946567" y="758593"/>
                  <a:pt x="1688317" y="795877"/>
                  <a:pt x="1512967" y="778879"/>
                </a:cubicBezTo>
                <a:cubicBezTo>
                  <a:pt x="1337617" y="761881"/>
                  <a:pt x="980941" y="751399"/>
                  <a:pt x="817916" y="778879"/>
                </a:cubicBezTo>
                <a:cubicBezTo>
                  <a:pt x="654891" y="806359"/>
                  <a:pt x="441885" y="795642"/>
                  <a:pt x="129816" y="778879"/>
                </a:cubicBezTo>
                <a:cubicBezTo>
                  <a:pt x="61209" y="784796"/>
                  <a:pt x="15795" y="728240"/>
                  <a:pt x="0" y="649063"/>
                </a:cubicBezTo>
                <a:cubicBezTo>
                  <a:pt x="-2415" y="478301"/>
                  <a:pt x="16455" y="289959"/>
                  <a:pt x="0" y="129816"/>
                </a:cubicBezTo>
                <a:close/>
              </a:path>
              <a:path w="9295292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445998" y="23619"/>
                  <a:pt x="572627" y="-22066"/>
                  <a:pt x="824867" y="0"/>
                </a:cubicBezTo>
                <a:cubicBezTo>
                  <a:pt x="1077107" y="22066"/>
                  <a:pt x="1287614" y="-12014"/>
                  <a:pt x="1700631" y="0"/>
                </a:cubicBezTo>
                <a:cubicBezTo>
                  <a:pt x="2113648" y="12014"/>
                  <a:pt x="2290727" y="3790"/>
                  <a:pt x="2576395" y="0"/>
                </a:cubicBezTo>
                <a:cubicBezTo>
                  <a:pt x="2862063" y="-3790"/>
                  <a:pt x="2888866" y="5963"/>
                  <a:pt x="3181089" y="0"/>
                </a:cubicBezTo>
                <a:cubicBezTo>
                  <a:pt x="3473312" y="-5963"/>
                  <a:pt x="3615697" y="-32531"/>
                  <a:pt x="3966496" y="0"/>
                </a:cubicBezTo>
                <a:cubicBezTo>
                  <a:pt x="4317295" y="32531"/>
                  <a:pt x="4500301" y="39700"/>
                  <a:pt x="4842260" y="0"/>
                </a:cubicBezTo>
                <a:cubicBezTo>
                  <a:pt x="5184219" y="-39700"/>
                  <a:pt x="5226279" y="354"/>
                  <a:pt x="5446954" y="0"/>
                </a:cubicBezTo>
                <a:cubicBezTo>
                  <a:pt x="5667629" y="-354"/>
                  <a:pt x="5852889" y="30240"/>
                  <a:pt x="6142005" y="0"/>
                </a:cubicBezTo>
                <a:cubicBezTo>
                  <a:pt x="6431121" y="-30240"/>
                  <a:pt x="6406627" y="6439"/>
                  <a:pt x="6565986" y="0"/>
                </a:cubicBezTo>
                <a:cubicBezTo>
                  <a:pt x="6725345" y="-6439"/>
                  <a:pt x="6969005" y="29521"/>
                  <a:pt x="7351393" y="0"/>
                </a:cubicBezTo>
                <a:cubicBezTo>
                  <a:pt x="7733781" y="-29521"/>
                  <a:pt x="7597670" y="-281"/>
                  <a:pt x="7775374" y="0"/>
                </a:cubicBezTo>
                <a:cubicBezTo>
                  <a:pt x="7953078" y="281"/>
                  <a:pt x="8228578" y="-23074"/>
                  <a:pt x="8380069" y="0"/>
                </a:cubicBezTo>
                <a:cubicBezTo>
                  <a:pt x="8531560" y="23074"/>
                  <a:pt x="8918196" y="-912"/>
                  <a:pt x="9165476" y="0"/>
                </a:cubicBezTo>
                <a:cubicBezTo>
                  <a:pt x="9232284" y="-2377"/>
                  <a:pt x="9285060" y="67180"/>
                  <a:pt x="9295292" y="129816"/>
                </a:cubicBezTo>
                <a:cubicBezTo>
                  <a:pt x="9271753" y="239676"/>
                  <a:pt x="9282018" y="479168"/>
                  <a:pt x="9295292" y="649063"/>
                </a:cubicBezTo>
                <a:cubicBezTo>
                  <a:pt x="9296364" y="713560"/>
                  <a:pt x="9250706" y="782357"/>
                  <a:pt x="9165476" y="778879"/>
                </a:cubicBezTo>
                <a:cubicBezTo>
                  <a:pt x="8900890" y="775007"/>
                  <a:pt x="8783661" y="780944"/>
                  <a:pt x="8560782" y="778879"/>
                </a:cubicBezTo>
                <a:cubicBezTo>
                  <a:pt x="8337903" y="776814"/>
                  <a:pt x="8086413" y="756407"/>
                  <a:pt x="7775374" y="778879"/>
                </a:cubicBezTo>
                <a:cubicBezTo>
                  <a:pt x="7464335" y="801351"/>
                  <a:pt x="7427743" y="785406"/>
                  <a:pt x="7170680" y="778879"/>
                </a:cubicBezTo>
                <a:cubicBezTo>
                  <a:pt x="6913617" y="772352"/>
                  <a:pt x="6767905" y="771306"/>
                  <a:pt x="6656343" y="778879"/>
                </a:cubicBezTo>
                <a:cubicBezTo>
                  <a:pt x="6544781" y="786452"/>
                  <a:pt x="5998387" y="803365"/>
                  <a:pt x="5780579" y="778879"/>
                </a:cubicBezTo>
                <a:cubicBezTo>
                  <a:pt x="5562771" y="754393"/>
                  <a:pt x="5433299" y="785617"/>
                  <a:pt x="5266241" y="778879"/>
                </a:cubicBezTo>
                <a:cubicBezTo>
                  <a:pt x="5099183" y="772141"/>
                  <a:pt x="4920629" y="785748"/>
                  <a:pt x="4751904" y="778879"/>
                </a:cubicBezTo>
                <a:cubicBezTo>
                  <a:pt x="4583179" y="772010"/>
                  <a:pt x="4232237" y="781729"/>
                  <a:pt x="3966496" y="778879"/>
                </a:cubicBezTo>
                <a:cubicBezTo>
                  <a:pt x="3700755" y="776029"/>
                  <a:pt x="3415707" y="776214"/>
                  <a:pt x="3181089" y="778879"/>
                </a:cubicBezTo>
                <a:cubicBezTo>
                  <a:pt x="2946471" y="781544"/>
                  <a:pt x="2741461" y="785297"/>
                  <a:pt x="2395682" y="778879"/>
                </a:cubicBezTo>
                <a:cubicBezTo>
                  <a:pt x="2049903" y="772461"/>
                  <a:pt x="2036814" y="791535"/>
                  <a:pt x="1881344" y="778879"/>
                </a:cubicBezTo>
                <a:cubicBezTo>
                  <a:pt x="1725874" y="766223"/>
                  <a:pt x="1393128" y="812537"/>
                  <a:pt x="1186293" y="778879"/>
                </a:cubicBezTo>
                <a:cubicBezTo>
                  <a:pt x="979458" y="745221"/>
                  <a:pt x="596967" y="729378"/>
                  <a:pt x="129816" y="778879"/>
                </a:cubicBezTo>
                <a:cubicBezTo>
                  <a:pt x="61051" y="761368"/>
                  <a:pt x="-1637" y="735345"/>
                  <a:pt x="0" y="649063"/>
                </a:cubicBezTo>
                <a:cubicBezTo>
                  <a:pt x="14848" y="424403"/>
                  <a:pt x="-5666" y="285898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يوفر معدل دوران المخزون معلومات قيمة للإدارة حول الحاجة إلى إعادة الطلب وتخطيط الإنتاج، مما يساعد في </a:t>
            </a:r>
            <a:r>
              <a:rPr lang="ar-EG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تجنب فترات النقص أو الفائض في المخزون.</a:t>
            </a:r>
            <a:endParaRPr lang="en-US" sz="12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109A5D-FD9F-8AEA-C67D-7188631B647F}"/>
              </a:ext>
            </a:extLst>
          </p:cNvPr>
          <p:cNvSpPr/>
          <p:nvPr/>
        </p:nvSpPr>
        <p:spPr>
          <a:xfrm>
            <a:off x="794854" y="5342879"/>
            <a:ext cx="8321923" cy="778879"/>
          </a:xfrm>
          <a:custGeom>
            <a:avLst/>
            <a:gdLst>
              <a:gd name="connsiteX0" fmla="*/ 0 w 8321923"/>
              <a:gd name="connsiteY0" fmla="*/ 129816 h 778879"/>
              <a:gd name="connsiteX1" fmla="*/ 129816 w 8321923"/>
              <a:gd name="connsiteY1" fmla="*/ 0 h 778879"/>
              <a:gd name="connsiteX2" fmla="*/ 962919 w 8321923"/>
              <a:gd name="connsiteY2" fmla="*/ 0 h 778879"/>
              <a:gd name="connsiteX3" fmla="*/ 1554154 w 8321923"/>
              <a:gd name="connsiteY3" fmla="*/ 0 h 778879"/>
              <a:gd name="connsiteX4" fmla="*/ 2387257 w 8321923"/>
              <a:gd name="connsiteY4" fmla="*/ 0 h 778879"/>
              <a:gd name="connsiteX5" fmla="*/ 3220361 w 8321923"/>
              <a:gd name="connsiteY5" fmla="*/ 0 h 778879"/>
              <a:gd name="connsiteX6" fmla="*/ 3892218 w 8321923"/>
              <a:gd name="connsiteY6" fmla="*/ 0 h 778879"/>
              <a:gd name="connsiteX7" fmla="*/ 4483453 w 8321923"/>
              <a:gd name="connsiteY7" fmla="*/ 0 h 778879"/>
              <a:gd name="connsiteX8" fmla="*/ 5074688 w 8321923"/>
              <a:gd name="connsiteY8" fmla="*/ 0 h 778879"/>
              <a:gd name="connsiteX9" fmla="*/ 5827168 w 8321923"/>
              <a:gd name="connsiteY9" fmla="*/ 0 h 778879"/>
              <a:gd name="connsiteX10" fmla="*/ 6660272 w 8321923"/>
              <a:gd name="connsiteY10" fmla="*/ 0 h 778879"/>
              <a:gd name="connsiteX11" fmla="*/ 7412752 w 8321923"/>
              <a:gd name="connsiteY11" fmla="*/ 0 h 778879"/>
              <a:gd name="connsiteX12" fmla="*/ 8192107 w 8321923"/>
              <a:gd name="connsiteY12" fmla="*/ 0 h 778879"/>
              <a:gd name="connsiteX13" fmla="*/ 8321923 w 8321923"/>
              <a:gd name="connsiteY13" fmla="*/ 129816 h 778879"/>
              <a:gd name="connsiteX14" fmla="*/ 8321923 w 8321923"/>
              <a:gd name="connsiteY14" fmla="*/ 649063 h 778879"/>
              <a:gd name="connsiteX15" fmla="*/ 8192107 w 8321923"/>
              <a:gd name="connsiteY15" fmla="*/ 778879 h 778879"/>
              <a:gd name="connsiteX16" fmla="*/ 7520249 w 8321923"/>
              <a:gd name="connsiteY16" fmla="*/ 778879 h 778879"/>
              <a:gd name="connsiteX17" fmla="*/ 6767769 w 8321923"/>
              <a:gd name="connsiteY17" fmla="*/ 778879 h 778879"/>
              <a:gd name="connsiteX18" fmla="*/ 6176534 w 8321923"/>
              <a:gd name="connsiteY18" fmla="*/ 778879 h 778879"/>
              <a:gd name="connsiteX19" fmla="*/ 5504677 w 8321923"/>
              <a:gd name="connsiteY19" fmla="*/ 778879 h 778879"/>
              <a:gd name="connsiteX20" fmla="*/ 5074688 w 8321923"/>
              <a:gd name="connsiteY20" fmla="*/ 778879 h 778879"/>
              <a:gd name="connsiteX21" fmla="*/ 4564076 w 8321923"/>
              <a:gd name="connsiteY21" fmla="*/ 778879 h 778879"/>
              <a:gd name="connsiteX22" fmla="*/ 3811596 w 8321923"/>
              <a:gd name="connsiteY22" fmla="*/ 778879 h 778879"/>
              <a:gd name="connsiteX23" fmla="*/ 3381607 w 8321923"/>
              <a:gd name="connsiteY23" fmla="*/ 778879 h 778879"/>
              <a:gd name="connsiteX24" fmla="*/ 2951618 w 8321923"/>
              <a:gd name="connsiteY24" fmla="*/ 778879 h 778879"/>
              <a:gd name="connsiteX25" fmla="*/ 2360383 w 8321923"/>
              <a:gd name="connsiteY25" fmla="*/ 778879 h 778879"/>
              <a:gd name="connsiteX26" fmla="*/ 1930394 w 8321923"/>
              <a:gd name="connsiteY26" fmla="*/ 778879 h 778879"/>
              <a:gd name="connsiteX27" fmla="*/ 1419783 w 8321923"/>
              <a:gd name="connsiteY27" fmla="*/ 778879 h 778879"/>
              <a:gd name="connsiteX28" fmla="*/ 989794 w 8321923"/>
              <a:gd name="connsiteY28" fmla="*/ 778879 h 778879"/>
              <a:gd name="connsiteX29" fmla="*/ 129816 w 8321923"/>
              <a:gd name="connsiteY29" fmla="*/ 778879 h 778879"/>
              <a:gd name="connsiteX30" fmla="*/ 0 w 8321923"/>
              <a:gd name="connsiteY30" fmla="*/ 649063 h 778879"/>
              <a:gd name="connsiteX31" fmla="*/ 0 w 8321923"/>
              <a:gd name="connsiteY31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21923" h="778879" fill="none" extrusionOk="0">
                <a:moveTo>
                  <a:pt x="0" y="129816"/>
                </a:moveTo>
                <a:cubicBezTo>
                  <a:pt x="-11683" y="70510"/>
                  <a:pt x="65343" y="1017"/>
                  <a:pt x="129816" y="0"/>
                </a:cubicBezTo>
                <a:cubicBezTo>
                  <a:pt x="502771" y="4270"/>
                  <a:pt x="708644" y="-3647"/>
                  <a:pt x="962919" y="0"/>
                </a:cubicBezTo>
                <a:cubicBezTo>
                  <a:pt x="1217194" y="3647"/>
                  <a:pt x="1264160" y="22083"/>
                  <a:pt x="1554154" y="0"/>
                </a:cubicBezTo>
                <a:cubicBezTo>
                  <a:pt x="1844148" y="-22083"/>
                  <a:pt x="2175595" y="5121"/>
                  <a:pt x="2387257" y="0"/>
                </a:cubicBezTo>
                <a:cubicBezTo>
                  <a:pt x="2598919" y="-5121"/>
                  <a:pt x="2868473" y="26825"/>
                  <a:pt x="3220361" y="0"/>
                </a:cubicBezTo>
                <a:cubicBezTo>
                  <a:pt x="3572249" y="-26825"/>
                  <a:pt x="3724591" y="-8935"/>
                  <a:pt x="3892218" y="0"/>
                </a:cubicBezTo>
                <a:cubicBezTo>
                  <a:pt x="4059845" y="8935"/>
                  <a:pt x="4363894" y="18406"/>
                  <a:pt x="4483453" y="0"/>
                </a:cubicBezTo>
                <a:cubicBezTo>
                  <a:pt x="4603013" y="-18406"/>
                  <a:pt x="4876698" y="17580"/>
                  <a:pt x="5074688" y="0"/>
                </a:cubicBezTo>
                <a:cubicBezTo>
                  <a:pt x="5272678" y="-17580"/>
                  <a:pt x="5663719" y="-262"/>
                  <a:pt x="5827168" y="0"/>
                </a:cubicBezTo>
                <a:cubicBezTo>
                  <a:pt x="5990617" y="262"/>
                  <a:pt x="6330229" y="-27377"/>
                  <a:pt x="6660272" y="0"/>
                </a:cubicBezTo>
                <a:cubicBezTo>
                  <a:pt x="6990315" y="27377"/>
                  <a:pt x="7056195" y="22724"/>
                  <a:pt x="7412752" y="0"/>
                </a:cubicBezTo>
                <a:cubicBezTo>
                  <a:pt x="7769309" y="-22724"/>
                  <a:pt x="8034026" y="8018"/>
                  <a:pt x="8192107" y="0"/>
                </a:cubicBezTo>
                <a:cubicBezTo>
                  <a:pt x="8272609" y="-11776"/>
                  <a:pt x="8314040" y="57385"/>
                  <a:pt x="8321923" y="129816"/>
                </a:cubicBezTo>
                <a:cubicBezTo>
                  <a:pt x="8299041" y="327314"/>
                  <a:pt x="8322380" y="534738"/>
                  <a:pt x="8321923" y="649063"/>
                </a:cubicBezTo>
                <a:cubicBezTo>
                  <a:pt x="8311666" y="720757"/>
                  <a:pt x="8257514" y="794466"/>
                  <a:pt x="8192107" y="778879"/>
                </a:cubicBezTo>
                <a:cubicBezTo>
                  <a:pt x="7888174" y="751087"/>
                  <a:pt x="7678039" y="799467"/>
                  <a:pt x="7520249" y="778879"/>
                </a:cubicBezTo>
                <a:cubicBezTo>
                  <a:pt x="7362459" y="758291"/>
                  <a:pt x="6974927" y="787111"/>
                  <a:pt x="6767769" y="778879"/>
                </a:cubicBezTo>
                <a:cubicBezTo>
                  <a:pt x="6560611" y="770647"/>
                  <a:pt x="6337332" y="795955"/>
                  <a:pt x="6176534" y="778879"/>
                </a:cubicBezTo>
                <a:cubicBezTo>
                  <a:pt x="6015737" y="761803"/>
                  <a:pt x="5827596" y="758612"/>
                  <a:pt x="5504677" y="778879"/>
                </a:cubicBezTo>
                <a:cubicBezTo>
                  <a:pt x="5181758" y="799146"/>
                  <a:pt x="5190013" y="763727"/>
                  <a:pt x="5074688" y="778879"/>
                </a:cubicBezTo>
                <a:cubicBezTo>
                  <a:pt x="4959363" y="794031"/>
                  <a:pt x="4801468" y="784519"/>
                  <a:pt x="4564076" y="778879"/>
                </a:cubicBezTo>
                <a:cubicBezTo>
                  <a:pt x="4326684" y="773239"/>
                  <a:pt x="3977841" y="766250"/>
                  <a:pt x="3811596" y="778879"/>
                </a:cubicBezTo>
                <a:cubicBezTo>
                  <a:pt x="3645351" y="791508"/>
                  <a:pt x="3585840" y="764638"/>
                  <a:pt x="3381607" y="778879"/>
                </a:cubicBezTo>
                <a:cubicBezTo>
                  <a:pt x="3177374" y="793120"/>
                  <a:pt x="3102552" y="769306"/>
                  <a:pt x="2951618" y="778879"/>
                </a:cubicBezTo>
                <a:cubicBezTo>
                  <a:pt x="2800684" y="788452"/>
                  <a:pt x="2591553" y="773992"/>
                  <a:pt x="2360383" y="778879"/>
                </a:cubicBezTo>
                <a:cubicBezTo>
                  <a:pt x="2129214" y="783766"/>
                  <a:pt x="2024362" y="759946"/>
                  <a:pt x="1930394" y="778879"/>
                </a:cubicBezTo>
                <a:cubicBezTo>
                  <a:pt x="1836426" y="797812"/>
                  <a:pt x="1652997" y="777444"/>
                  <a:pt x="1419783" y="778879"/>
                </a:cubicBezTo>
                <a:cubicBezTo>
                  <a:pt x="1186569" y="780314"/>
                  <a:pt x="1102215" y="792487"/>
                  <a:pt x="989794" y="778879"/>
                </a:cubicBezTo>
                <a:cubicBezTo>
                  <a:pt x="877373" y="765271"/>
                  <a:pt x="481929" y="768500"/>
                  <a:pt x="129816" y="778879"/>
                </a:cubicBezTo>
                <a:cubicBezTo>
                  <a:pt x="61193" y="768127"/>
                  <a:pt x="1405" y="717059"/>
                  <a:pt x="0" y="649063"/>
                </a:cubicBezTo>
                <a:cubicBezTo>
                  <a:pt x="-24052" y="462601"/>
                  <a:pt x="-12259" y="262055"/>
                  <a:pt x="0" y="129816"/>
                </a:cubicBezTo>
                <a:close/>
              </a:path>
              <a:path w="8321923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453823" y="33039"/>
                  <a:pt x="611965" y="12576"/>
                  <a:pt x="801674" y="0"/>
                </a:cubicBezTo>
                <a:cubicBezTo>
                  <a:pt x="991383" y="-12576"/>
                  <a:pt x="1222197" y="7027"/>
                  <a:pt x="1634777" y="0"/>
                </a:cubicBezTo>
                <a:cubicBezTo>
                  <a:pt x="2047357" y="-7027"/>
                  <a:pt x="2206119" y="-39041"/>
                  <a:pt x="2467880" y="0"/>
                </a:cubicBezTo>
                <a:cubicBezTo>
                  <a:pt x="2729641" y="39041"/>
                  <a:pt x="2813503" y="1053"/>
                  <a:pt x="3059115" y="0"/>
                </a:cubicBezTo>
                <a:cubicBezTo>
                  <a:pt x="3304728" y="-1053"/>
                  <a:pt x="3565287" y="-18400"/>
                  <a:pt x="3811596" y="0"/>
                </a:cubicBezTo>
                <a:cubicBezTo>
                  <a:pt x="4057905" y="18400"/>
                  <a:pt x="4378700" y="26644"/>
                  <a:pt x="4644699" y="0"/>
                </a:cubicBezTo>
                <a:cubicBezTo>
                  <a:pt x="4910698" y="-26644"/>
                  <a:pt x="5007104" y="-2832"/>
                  <a:pt x="5235934" y="0"/>
                </a:cubicBezTo>
                <a:cubicBezTo>
                  <a:pt x="5464765" y="2832"/>
                  <a:pt x="5755419" y="-4100"/>
                  <a:pt x="5907791" y="0"/>
                </a:cubicBezTo>
                <a:cubicBezTo>
                  <a:pt x="6060163" y="4100"/>
                  <a:pt x="6223457" y="14052"/>
                  <a:pt x="6337780" y="0"/>
                </a:cubicBezTo>
                <a:cubicBezTo>
                  <a:pt x="6452103" y="-14052"/>
                  <a:pt x="6792886" y="10561"/>
                  <a:pt x="7090261" y="0"/>
                </a:cubicBezTo>
                <a:cubicBezTo>
                  <a:pt x="7387636" y="-10561"/>
                  <a:pt x="7377224" y="3102"/>
                  <a:pt x="7520249" y="0"/>
                </a:cubicBezTo>
                <a:cubicBezTo>
                  <a:pt x="7663274" y="-3102"/>
                  <a:pt x="7983023" y="-18439"/>
                  <a:pt x="8192107" y="0"/>
                </a:cubicBezTo>
                <a:cubicBezTo>
                  <a:pt x="8258839" y="10168"/>
                  <a:pt x="8309646" y="65602"/>
                  <a:pt x="8321923" y="129816"/>
                </a:cubicBezTo>
                <a:cubicBezTo>
                  <a:pt x="8325512" y="277973"/>
                  <a:pt x="8332440" y="540333"/>
                  <a:pt x="8321923" y="649063"/>
                </a:cubicBezTo>
                <a:cubicBezTo>
                  <a:pt x="8317263" y="707359"/>
                  <a:pt x="8255281" y="790039"/>
                  <a:pt x="8192107" y="778879"/>
                </a:cubicBezTo>
                <a:cubicBezTo>
                  <a:pt x="7960186" y="794607"/>
                  <a:pt x="7658393" y="777071"/>
                  <a:pt x="7439627" y="778879"/>
                </a:cubicBezTo>
                <a:cubicBezTo>
                  <a:pt x="7220861" y="780687"/>
                  <a:pt x="7051595" y="764974"/>
                  <a:pt x="6929015" y="778879"/>
                </a:cubicBezTo>
                <a:cubicBezTo>
                  <a:pt x="6806435" y="792784"/>
                  <a:pt x="6440811" y="800044"/>
                  <a:pt x="6176534" y="778879"/>
                </a:cubicBezTo>
                <a:cubicBezTo>
                  <a:pt x="5912257" y="757714"/>
                  <a:pt x="5776384" y="801809"/>
                  <a:pt x="5585300" y="778879"/>
                </a:cubicBezTo>
                <a:cubicBezTo>
                  <a:pt x="5394216" y="755949"/>
                  <a:pt x="5295283" y="775085"/>
                  <a:pt x="5074688" y="778879"/>
                </a:cubicBezTo>
                <a:cubicBezTo>
                  <a:pt x="4854093" y="782673"/>
                  <a:pt x="4452712" y="756144"/>
                  <a:pt x="4241584" y="778879"/>
                </a:cubicBezTo>
                <a:cubicBezTo>
                  <a:pt x="4030456" y="801614"/>
                  <a:pt x="3950503" y="784387"/>
                  <a:pt x="3730973" y="778879"/>
                </a:cubicBezTo>
                <a:cubicBezTo>
                  <a:pt x="3511443" y="773371"/>
                  <a:pt x="3333963" y="803884"/>
                  <a:pt x="3220361" y="778879"/>
                </a:cubicBezTo>
                <a:cubicBezTo>
                  <a:pt x="3106759" y="753874"/>
                  <a:pt x="2680385" y="772225"/>
                  <a:pt x="2467880" y="778879"/>
                </a:cubicBezTo>
                <a:cubicBezTo>
                  <a:pt x="2255375" y="785533"/>
                  <a:pt x="2017631" y="763150"/>
                  <a:pt x="1715400" y="778879"/>
                </a:cubicBezTo>
                <a:cubicBezTo>
                  <a:pt x="1413169" y="794608"/>
                  <a:pt x="1192193" y="772267"/>
                  <a:pt x="962919" y="778879"/>
                </a:cubicBezTo>
                <a:cubicBezTo>
                  <a:pt x="733645" y="785491"/>
                  <a:pt x="449702" y="816746"/>
                  <a:pt x="129816" y="778879"/>
                </a:cubicBezTo>
                <a:cubicBezTo>
                  <a:pt x="50948" y="762757"/>
                  <a:pt x="8379" y="705689"/>
                  <a:pt x="0" y="649063"/>
                </a:cubicBezTo>
                <a:cubicBezTo>
                  <a:pt x="15181" y="395322"/>
                  <a:pt x="-13301" y="282202"/>
                  <a:pt x="0" y="129816"/>
                </a:cubicBezTo>
                <a:close/>
              </a:path>
            </a:pathLst>
          </a:cu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00B0F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 خلال الحفاظ على مستويات مخزون منخفضة ولكن كافية لتلبية الطلب، يمكن للشركة تحسين هوامش الربح عن طريق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تقليل التكاليف المرتبطة بالتخزين والتلف.</a:t>
            </a:r>
            <a:endParaRPr lang="en-US" sz="1400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194AAB-5A52-75FE-4000-F731DFABEC19}"/>
              </a:ext>
            </a:extLst>
          </p:cNvPr>
          <p:cNvSpPr/>
          <p:nvPr/>
        </p:nvSpPr>
        <p:spPr>
          <a:xfrm>
            <a:off x="10044272" y="1721214"/>
            <a:ext cx="1489196" cy="778879"/>
          </a:xfrm>
          <a:custGeom>
            <a:avLst/>
            <a:gdLst>
              <a:gd name="connsiteX0" fmla="*/ 0 w 1489196"/>
              <a:gd name="connsiteY0" fmla="*/ 129816 h 778879"/>
              <a:gd name="connsiteX1" fmla="*/ 129816 w 1489196"/>
              <a:gd name="connsiteY1" fmla="*/ 0 h 778879"/>
              <a:gd name="connsiteX2" fmla="*/ 720007 w 1489196"/>
              <a:gd name="connsiteY2" fmla="*/ 0 h 778879"/>
              <a:gd name="connsiteX3" fmla="*/ 1359380 w 1489196"/>
              <a:gd name="connsiteY3" fmla="*/ 0 h 778879"/>
              <a:gd name="connsiteX4" fmla="*/ 1489196 w 1489196"/>
              <a:gd name="connsiteY4" fmla="*/ 129816 h 778879"/>
              <a:gd name="connsiteX5" fmla="*/ 1489196 w 1489196"/>
              <a:gd name="connsiteY5" fmla="*/ 649063 h 778879"/>
              <a:gd name="connsiteX6" fmla="*/ 1359380 w 1489196"/>
              <a:gd name="connsiteY6" fmla="*/ 778879 h 778879"/>
              <a:gd name="connsiteX7" fmla="*/ 769189 w 1489196"/>
              <a:gd name="connsiteY7" fmla="*/ 778879 h 778879"/>
              <a:gd name="connsiteX8" fmla="*/ 129816 w 1489196"/>
              <a:gd name="connsiteY8" fmla="*/ 778879 h 778879"/>
              <a:gd name="connsiteX9" fmla="*/ 0 w 1489196"/>
              <a:gd name="connsiteY9" fmla="*/ 649063 h 778879"/>
              <a:gd name="connsiteX10" fmla="*/ 0 w 1489196"/>
              <a:gd name="connsiteY10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778879" fill="none" extrusionOk="0">
                <a:moveTo>
                  <a:pt x="0" y="129816"/>
                </a:moveTo>
                <a:cubicBezTo>
                  <a:pt x="-4963" y="68289"/>
                  <a:pt x="45844" y="7481"/>
                  <a:pt x="129816" y="0"/>
                </a:cubicBezTo>
                <a:cubicBezTo>
                  <a:pt x="353887" y="-14334"/>
                  <a:pt x="448616" y="20941"/>
                  <a:pt x="720007" y="0"/>
                </a:cubicBezTo>
                <a:cubicBezTo>
                  <a:pt x="991398" y="-20941"/>
                  <a:pt x="1187722" y="-11918"/>
                  <a:pt x="1359380" y="0"/>
                </a:cubicBezTo>
                <a:cubicBezTo>
                  <a:pt x="1432147" y="-7198"/>
                  <a:pt x="1502731" y="61599"/>
                  <a:pt x="1489196" y="129816"/>
                </a:cubicBezTo>
                <a:cubicBezTo>
                  <a:pt x="1489304" y="281357"/>
                  <a:pt x="1473286" y="505556"/>
                  <a:pt x="1489196" y="649063"/>
                </a:cubicBezTo>
                <a:cubicBezTo>
                  <a:pt x="1474031" y="719270"/>
                  <a:pt x="1435566" y="776671"/>
                  <a:pt x="1359380" y="778879"/>
                </a:cubicBezTo>
                <a:cubicBezTo>
                  <a:pt x="1240682" y="783879"/>
                  <a:pt x="1036917" y="784538"/>
                  <a:pt x="769189" y="778879"/>
                </a:cubicBezTo>
                <a:cubicBezTo>
                  <a:pt x="501461" y="773220"/>
                  <a:pt x="340242" y="751471"/>
                  <a:pt x="129816" y="778879"/>
                </a:cubicBezTo>
                <a:cubicBezTo>
                  <a:pt x="54898" y="783415"/>
                  <a:pt x="8276" y="719753"/>
                  <a:pt x="0" y="649063"/>
                </a:cubicBezTo>
                <a:cubicBezTo>
                  <a:pt x="-3714" y="486355"/>
                  <a:pt x="19738" y="346563"/>
                  <a:pt x="0" y="129816"/>
                </a:cubicBezTo>
                <a:close/>
              </a:path>
              <a:path w="148919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258319" y="-1170"/>
                  <a:pt x="489935" y="-24559"/>
                  <a:pt x="744598" y="0"/>
                </a:cubicBezTo>
                <a:cubicBezTo>
                  <a:pt x="999261" y="24559"/>
                  <a:pt x="1199486" y="14642"/>
                  <a:pt x="1359380" y="0"/>
                </a:cubicBezTo>
                <a:cubicBezTo>
                  <a:pt x="1425789" y="-5845"/>
                  <a:pt x="1505555" y="51275"/>
                  <a:pt x="1489196" y="129816"/>
                </a:cubicBezTo>
                <a:cubicBezTo>
                  <a:pt x="1481810" y="314164"/>
                  <a:pt x="1484959" y="529778"/>
                  <a:pt x="1489196" y="649063"/>
                </a:cubicBezTo>
                <a:cubicBezTo>
                  <a:pt x="1482291" y="730330"/>
                  <a:pt x="1447042" y="775516"/>
                  <a:pt x="1359380" y="778879"/>
                </a:cubicBezTo>
                <a:cubicBezTo>
                  <a:pt x="1202339" y="770521"/>
                  <a:pt x="1038923" y="781920"/>
                  <a:pt x="769189" y="778879"/>
                </a:cubicBezTo>
                <a:cubicBezTo>
                  <a:pt x="499455" y="775838"/>
                  <a:pt x="317963" y="798237"/>
                  <a:pt x="129816" y="778879"/>
                </a:cubicBezTo>
                <a:cubicBezTo>
                  <a:pt x="59306" y="780727"/>
                  <a:pt x="-1370" y="727006"/>
                  <a:pt x="0" y="649063"/>
                </a:cubicBezTo>
                <a:cubicBezTo>
                  <a:pt x="18622" y="410530"/>
                  <a:pt x="-19331" y="326541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 w="19050" cmpd="tri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الكفاءة التشغيلية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5E595D0-39D7-1049-E87C-83539CB9117B}"/>
              </a:ext>
            </a:extLst>
          </p:cNvPr>
          <p:cNvSpPr/>
          <p:nvPr/>
        </p:nvSpPr>
        <p:spPr>
          <a:xfrm>
            <a:off x="10112773" y="2997918"/>
            <a:ext cx="1489196" cy="778879"/>
          </a:xfrm>
          <a:custGeom>
            <a:avLst/>
            <a:gdLst>
              <a:gd name="connsiteX0" fmla="*/ 0 w 1489196"/>
              <a:gd name="connsiteY0" fmla="*/ 129816 h 778879"/>
              <a:gd name="connsiteX1" fmla="*/ 129816 w 1489196"/>
              <a:gd name="connsiteY1" fmla="*/ 0 h 778879"/>
              <a:gd name="connsiteX2" fmla="*/ 720007 w 1489196"/>
              <a:gd name="connsiteY2" fmla="*/ 0 h 778879"/>
              <a:gd name="connsiteX3" fmla="*/ 1359380 w 1489196"/>
              <a:gd name="connsiteY3" fmla="*/ 0 h 778879"/>
              <a:gd name="connsiteX4" fmla="*/ 1489196 w 1489196"/>
              <a:gd name="connsiteY4" fmla="*/ 129816 h 778879"/>
              <a:gd name="connsiteX5" fmla="*/ 1489196 w 1489196"/>
              <a:gd name="connsiteY5" fmla="*/ 649063 h 778879"/>
              <a:gd name="connsiteX6" fmla="*/ 1359380 w 1489196"/>
              <a:gd name="connsiteY6" fmla="*/ 778879 h 778879"/>
              <a:gd name="connsiteX7" fmla="*/ 769189 w 1489196"/>
              <a:gd name="connsiteY7" fmla="*/ 778879 h 778879"/>
              <a:gd name="connsiteX8" fmla="*/ 129816 w 1489196"/>
              <a:gd name="connsiteY8" fmla="*/ 778879 h 778879"/>
              <a:gd name="connsiteX9" fmla="*/ 0 w 1489196"/>
              <a:gd name="connsiteY9" fmla="*/ 649063 h 778879"/>
              <a:gd name="connsiteX10" fmla="*/ 0 w 1489196"/>
              <a:gd name="connsiteY10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778879" fill="none" extrusionOk="0">
                <a:moveTo>
                  <a:pt x="0" y="129816"/>
                </a:moveTo>
                <a:cubicBezTo>
                  <a:pt x="-4963" y="68289"/>
                  <a:pt x="45844" y="7481"/>
                  <a:pt x="129816" y="0"/>
                </a:cubicBezTo>
                <a:cubicBezTo>
                  <a:pt x="353887" y="-14334"/>
                  <a:pt x="448616" y="20941"/>
                  <a:pt x="720007" y="0"/>
                </a:cubicBezTo>
                <a:cubicBezTo>
                  <a:pt x="991398" y="-20941"/>
                  <a:pt x="1187722" y="-11918"/>
                  <a:pt x="1359380" y="0"/>
                </a:cubicBezTo>
                <a:cubicBezTo>
                  <a:pt x="1432147" y="-7198"/>
                  <a:pt x="1502731" y="61599"/>
                  <a:pt x="1489196" y="129816"/>
                </a:cubicBezTo>
                <a:cubicBezTo>
                  <a:pt x="1489304" y="281357"/>
                  <a:pt x="1473286" y="505556"/>
                  <a:pt x="1489196" y="649063"/>
                </a:cubicBezTo>
                <a:cubicBezTo>
                  <a:pt x="1474031" y="719270"/>
                  <a:pt x="1435566" y="776671"/>
                  <a:pt x="1359380" y="778879"/>
                </a:cubicBezTo>
                <a:cubicBezTo>
                  <a:pt x="1240682" y="783879"/>
                  <a:pt x="1036917" y="784538"/>
                  <a:pt x="769189" y="778879"/>
                </a:cubicBezTo>
                <a:cubicBezTo>
                  <a:pt x="501461" y="773220"/>
                  <a:pt x="340242" y="751471"/>
                  <a:pt x="129816" y="778879"/>
                </a:cubicBezTo>
                <a:cubicBezTo>
                  <a:pt x="54898" y="783415"/>
                  <a:pt x="8276" y="719753"/>
                  <a:pt x="0" y="649063"/>
                </a:cubicBezTo>
                <a:cubicBezTo>
                  <a:pt x="-3714" y="486355"/>
                  <a:pt x="19738" y="346563"/>
                  <a:pt x="0" y="129816"/>
                </a:cubicBezTo>
                <a:close/>
              </a:path>
              <a:path w="148919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258319" y="-1170"/>
                  <a:pt x="489935" y="-24559"/>
                  <a:pt x="744598" y="0"/>
                </a:cubicBezTo>
                <a:cubicBezTo>
                  <a:pt x="999261" y="24559"/>
                  <a:pt x="1199486" y="14642"/>
                  <a:pt x="1359380" y="0"/>
                </a:cubicBezTo>
                <a:cubicBezTo>
                  <a:pt x="1425789" y="-5845"/>
                  <a:pt x="1505555" y="51275"/>
                  <a:pt x="1489196" y="129816"/>
                </a:cubicBezTo>
                <a:cubicBezTo>
                  <a:pt x="1481810" y="314164"/>
                  <a:pt x="1484959" y="529778"/>
                  <a:pt x="1489196" y="649063"/>
                </a:cubicBezTo>
                <a:cubicBezTo>
                  <a:pt x="1482291" y="730330"/>
                  <a:pt x="1447042" y="775516"/>
                  <a:pt x="1359380" y="778879"/>
                </a:cubicBezTo>
                <a:cubicBezTo>
                  <a:pt x="1202339" y="770521"/>
                  <a:pt x="1038923" y="781920"/>
                  <a:pt x="769189" y="778879"/>
                </a:cubicBezTo>
                <a:cubicBezTo>
                  <a:pt x="499455" y="775838"/>
                  <a:pt x="317963" y="798237"/>
                  <a:pt x="129816" y="778879"/>
                </a:cubicBezTo>
                <a:cubicBezTo>
                  <a:pt x="59306" y="780727"/>
                  <a:pt x="-1370" y="727006"/>
                  <a:pt x="0" y="649063"/>
                </a:cubicBezTo>
                <a:cubicBezTo>
                  <a:pt x="18622" y="410530"/>
                  <a:pt x="-19331" y="326541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 w="19050" cmpd="tri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السيولة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5CCDB9A-CF9A-76CC-F250-17ADFBF19232}"/>
              </a:ext>
            </a:extLst>
          </p:cNvPr>
          <p:cNvSpPr/>
          <p:nvPr/>
        </p:nvSpPr>
        <p:spPr>
          <a:xfrm>
            <a:off x="10246630" y="4231261"/>
            <a:ext cx="1489196" cy="778879"/>
          </a:xfrm>
          <a:custGeom>
            <a:avLst/>
            <a:gdLst>
              <a:gd name="connsiteX0" fmla="*/ 0 w 1489196"/>
              <a:gd name="connsiteY0" fmla="*/ 129816 h 778879"/>
              <a:gd name="connsiteX1" fmla="*/ 129816 w 1489196"/>
              <a:gd name="connsiteY1" fmla="*/ 0 h 778879"/>
              <a:gd name="connsiteX2" fmla="*/ 720007 w 1489196"/>
              <a:gd name="connsiteY2" fmla="*/ 0 h 778879"/>
              <a:gd name="connsiteX3" fmla="*/ 1359380 w 1489196"/>
              <a:gd name="connsiteY3" fmla="*/ 0 h 778879"/>
              <a:gd name="connsiteX4" fmla="*/ 1489196 w 1489196"/>
              <a:gd name="connsiteY4" fmla="*/ 129816 h 778879"/>
              <a:gd name="connsiteX5" fmla="*/ 1489196 w 1489196"/>
              <a:gd name="connsiteY5" fmla="*/ 649063 h 778879"/>
              <a:gd name="connsiteX6" fmla="*/ 1359380 w 1489196"/>
              <a:gd name="connsiteY6" fmla="*/ 778879 h 778879"/>
              <a:gd name="connsiteX7" fmla="*/ 769189 w 1489196"/>
              <a:gd name="connsiteY7" fmla="*/ 778879 h 778879"/>
              <a:gd name="connsiteX8" fmla="*/ 129816 w 1489196"/>
              <a:gd name="connsiteY8" fmla="*/ 778879 h 778879"/>
              <a:gd name="connsiteX9" fmla="*/ 0 w 1489196"/>
              <a:gd name="connsiteY9" fmla="*/ 649063 h 778879"/>
              <a:gd name="connsiteX10" fmla="*/ 0 w 1489196"/>
              <a:gd name="connsiteY10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778879" fill="none" extrusionOk="0">
                <a:moveTo>
                  <a:pt x="0" y="129816"/>
                </a:moveTo>
                <a:cubicBezTo>
                  <a:pt x="-4963" y="68289"/>
                  <a:pt x="45844" y="7481"/>
                  <a:pt x="129816" y="0"/>
                </a:cubicBezTo>
                <a:cubicBezTo>
                  <a:pt x="353887" y="-14334"/>
                  <a:pt x="448616" y="20941"/>
                  <a:pt x="720007" y="0"/>
                </a:cubicBezTo>
                <a:cubicBezTo>
                  <a:pt x="991398" y="-20941"/>
                  <a:pt x="1187722" y="-11918"/>
                  <a:pt x="1359380" y="0"/>
                </a:cubicBezTo>
                <a:cubicBezTo>
                  <a:pt x="1432147" y="-7198"/>
                  <a:pt x="1502731" y="61599"/>
                  <a:pt x="1489196" y="129816"/>
                </a:cubicBezTo>
                <a:cubicBezTo>
                  <a:pt x="1489304" y="281357"/>
                  <a:pt x="1473286" y="505556"/>
                  <a:pt x="1489196" y="649063"/>
                </a:cubicBezTo>
                <a:cubicBezTo>
                  <a:pt x="1474031" y="719270"/>
                  <a:pt x="1435566" y="776671"/>
                  <a:pt x="1359380" y="778879"/>
                </a:cubicBezTo>
                <a:cubicBezTo>
                  <a:pt x="1240682" y="783879"/>
                  <a:pt x="1036917" y="784538"/>
                  <a:pt x="769189" y="778879"/>
                </a:cubicBezTo>
                <a:cubicBezTo>
                  <a:pt x="501461" y="773220"/>
                  <a:pt x="340242" y="751471"/>
                  <a:pt x="129816" y="778879"/>
                </a:cubicBezTo>
                <a:cubicBezTo>
                  <a:pt x="54898" y="783415"/>
                  <a:pt x="8276" y="719753"/>
                  <a:pt x="0" y="649063"/>
                </a:cubicBezTo>
                <a:cubicBezTo>
                  <a:pt x="-3714" y="486355"/>
                  <a:pt x="19738" y="346563"/>
                  <a:pt x="0" y="129816"/>
                </a:cubicBezTo>
                <a:close/>
              </a:path>
              <a:path w="148919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258319" y="-1170"/>
                  <a:pt x="489935" y="-24559"/>
                  <a:pt x="744598" y="0"/>
                </a:cubicBezTo>
                <a:cubicBezTo>
                  <a:pt x="999261" y="24559"/>
                  <a:pt x="1199486" y="14642"/>
                  <a:pt x="1359380" y="0"/>
                </a:cubicBezTo>
                <a:cubicBezTo>
                  <a:pt x="1425789" y="-5845"/>
                  <a:pt x="1505555" y="51275"/>
                  <a:pt x="1489196" y="129816"/>
                </a:cubicBezTo>
                <a:cubicBezTo>
                  <a:pt x="1481810" y="314164"/>
                  <a:pt x="1484959" y="529778"/>
                  <a:pt x="1489196" y="649063"/>
                </a:cubicBezTo>
                <a:cubicBezTo>
                  <a:pt x="1482291" y="730330"/>
                  <a:pt x="1447042" y="775516"/>
                  <a:pt x="1359380" y="778879"/>
                </a:cubicBezTo>
                <a:cubicBezTo>
                  <a:pt x="1202339" y="770521"/>
                  <a:pt x="1038923" y="781920"/>
                  <a:pt x="769189" y="778879"/>
                </a:cubicBezTo>
                <a:cubicBezTo>
                  <a:pt x="499455" y="775838"/>
                  <a:pt x="317963" y="798237"/>
                  <a:pt x="129816" y="778879"/>
                </a:cubicBezTo>
                <a:cubicBezTo>
                  <a:pt x="59306" y="780727"/>
                  <a:pt x="-1370" y="727006"/>
                  <a:pt x="0" y="649063"/>
                </a:cubicBezTo>
                <a:cubicBezTo>
                  <a:pt x="18622" y="410530"/>
                  <a:pt x="-19331" y="326541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 w="19050" cmpd="tri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التخطيط والتحكم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C96F939-57CC-C74E-3D28-15DEF19A5CD7}"/>
              </a:ext>
            </a:extLst>
          </p:cNvPr>
          <p:cNvSpPr/>
          <p:nvPr/>
        </p:nvSpPr>
        <p:spPr>
          <a:xfrm>
            <a:off x="9189395" y="5373890"/>
            <a:ext cx="1489196" cy="674136"/>
          </a:xfrm>
          <a:custGeom>
            <a:avLst/>
            <a:gdLst>
              <a:gd name="connsiteX0" fmla="*/ 0 w 1489196"/>
              <a:gd name="connsiteY0" fmla="*/ 112358 h 674136"/>
              <a:gd name="connsiteX1" fmla="*/ 112358 w 1489196"/>
              <a:gd name="connsiteY1" fmla="*/ 0 h 674136"/>
              <a:gd name="connsiteX2" fmla="*/ 719308 w 1489196"/>
              <a:gd name="connsiteY2" fmla="*/ 0 h 674136"/>
              <a:gd name="connsiteX3" fmla="*/ 1376838 w 1489196"/>
              <a:gd name="connsiteY3" fmla="*/ 0 h 674136"/>
              <a:gd name="connsiteX4" fmla="*/ 1489196 w 1489196"/>
              <a:gd name="connsiteY4" fmla="*/ 112358 h 674136"/>
              <a:gd name="connsiteX5" fmla="*/ 1489196 w 1489196"/>
              <a:gd name="connsiteY5" fmla="*/ 561778 h 674136"/>
              <a:gd name="connsiteX6" fmla="*/ 1376838 w 1489196"/>
              <a:gd name="connsiteY6" fmla="*/ 674136 h 674136"/>
              <a:gd name="connsiteX7" fmla="*/ 769888 w 1489196"/>
              <a:gd name="connsiteY7" fmla="*/ 674136 h 674136"/>
              <a:gd name="connsiteX8" fmla="*/ 112358 w 1489196"/>
              <a:gd name="connsiteY8" fmla="*/ 674136 h 674136"/>
              <a:gd name="connsiteX9" fmla="*/ 0 w 1489196"/>
              <a:gd name="connsiteY9" fmla="*/ 561778 h 674136"/>
              <a:gd name="connsiteX10" fmla="*/ 0 w 1489196"/>
              <a:gd name="connsiteY10" fmla="*/ 112358 h 67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674136" fill="none" extrusionOk="0">
                <a:moveTo>
                  <a:pt x="0" y="112358"/>
                </a:moveTo>
                <a:cubicBezTo>
                  <a:pt x="-6084" y="62769"/>
                  <a:pt x="40339" y="6073"/>
                  <a:pt x="112358" y="0"/>
                </a:cubicBezTo>
                <a:cubicBezTo>
                  <a:pt x="401458" y="22995"/>
                  <a:pt x="512071" y="-15694"/>
                  <a:pt x="719308" y="0"/>
                </a:cubicBezTo>
                <a:cubicBezTo>
                  <a:pt x="926545" y="15694"/>
                  <a:pt x="1107563" y="30648"/>
                  <a:pt x="1376838" y="0"/>
                </a:cubicBezTo>
                <a:cubicBezTo>
                  <a:pt x="1440615" y="-11571"/>
                  <a:pt x="1497234" y="52370"/>
                  <a:pt x="1489196" y="112358"/>
                </a:cubicBezTo>
                <a:cubicBezTo>
                  <a:pt x="1507266" y="292041"/>
                  <a:pt x="1473503" y="470086"/>
                  <a:pt x="1489196" y="561778"/>
                </a:cubicBezTo>
                <a:cubicBezTo>
                  <a:pt x="1486630" y="623580"/>
                  <a:pt x="1447377" y="669965"/>
                  <a:pt x="1376838" y="674136"/>
                </a:cubicBezTo>
                <a:cubicBezTo>
                  <a:pt x="1081028" y="701677"/>
                  <a:pt x="956810" y="672321"/>
                  <a:pt x="769888" y="674136"/>
                </a:cubicBezTo>
                <a:cubicBezTo>
                  <a:pt x="582966" y="675952"/>
                  <a:pt x="343136" y="685416"/>
                  <a:pt x="112358" y="674136"/>
                </a:cubicBezTo>
                <a:cubicBezTo>
                  <a:pt x="45823" y="680443"/>
                  <a:pt x="5024" y="623222"/>
                  <a:pt x="0" y="561778"/>
                </a:cubicBezTo>
                <a:cubicBezTo>
                  <a:pt x="-12655" y="379089"/>
                  <a:pt x="-13403" y="207684"/>
                  <a:pt x="0" y="112358"/>
                </a:cubicBezTo>
                <a:close/>
              </a:path>
              <a:path w="1489196" h="674136" stroke="0" extrusionOk="0">
                <a:moveTo>
                  <a:pt x="0" y="112358"/>
                </a:moveTo>
                <a:cubicBezTo>
                  <a:pt x="2682" y="46451"/>
                  <a:pt x="49953" y="2613"/>
                  <a:pt x="112358" y="0"/>
                </a:cubicBezTo>
                <a:cubicBezTo>
                  <a:pt x="308294" y="-19543"/>
                  <a:pt x="475977" y="29639"/>
                  <a:pt x="744598" y="0"/>
                </a:cubicBezTo>
                <a:cubicBezTo>
                  <a:pt x="1013219" y="-29639"/>
                  <a:pt x="1195083" y="1627"/>
                  <a:pt x="1376838" y="0"/>
                </a:cubicBezTo>
                <a:cubicBezTo>
                  <a:pt x="1437423" y="-1625"/>
                  <a:pt x="1490981" y="49557"/>
                  <a:pt x="1489196" y="112358"/>
                </a:cubicBezTo>
                <a:cubicBezTo>
                  <a:pt x="1479423" y="254078"/>
                  <a:pt x="1481098" y="376088"/>
                  <a:pt x="1489196" y="561778"/>
                </a:cubicBezTo>
                <a:cubicBezTo>
                  <a:pt x="1484952" y="629716"/>
                  <a:pt x="1444633" y="672927"/>
                  <a:pt x="1376838" y="674136"/>
                </a:cubicBezTo>
                <a:cubicBezTo>
                  <a:pt x="1250134" y="648725"/>
                  <a:pt x="1032919" y="679782"/>
                  <a:pt x="769888" y="674136"/>
                </a:cubicBezTo>
                <a:cubicBezTo>
                  <a:pt x="506857" y="668491"/>
                  <a:pt x="377326" y="648294"/>
                  <a:pt x="112358" y="674136"/>
                </a:cubicBezTo>
                <a:cubicBezTo>
                  <a:pt x="52637" y="677776"/>
                  <a:pt x="-1237" y="629472"/>
                  <a:pt x="0" y="561778"/>
                </a:cubicBezTo>
                <a:cubicBezTo>
                  <a:pt x="14765" y="428000"/>
                  <a:pt x="-9244" y="334171"/>
                  <a:pt x="0" y="112358"/>
                </a:cubicBezTo>
                <a:close/>
              </a:path>
            </a:pathLst>
          </a:custGeom>
          <a:solidFill>
            <a:schemeClr val="tx1"/>
          </a:solidFill>
          <a:ln w="19050" cmpd="tri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الأرباح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87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0" grpId="0" animBg="1"/>
      <p:bldP spid="15" grpId="0" animBg="1"/>
      <p:bldP spid="19" grpId="0" animBg="1"/>
      <p:bldP spid="36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26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578" y="6185848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المخزون</a:t>
            </a:r>
            <a:endParaRPr lang="en-US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34336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4849" y="75594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32644" y="1323552"/>
            <a:ext cx="2743966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06611" y="1656456"/>
            <a:ext cx="1507151" cy="753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496842" y="931165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1691DA-176D-48DE-3865-081F8CA4DCD5}"/>
              </a:ext>
            </a:extLst>
          </p:cNvPr>
          <p:cNvSpPr/>
          <p:nvPr/>
        </p:nvSpPr>
        <p:spPr>
          <a:xfrm>
            <a:off x="3175128" y="771958"/>
            <a:ext cx="1968635" cy="837504"/>
          </a:xfrm>
          <a:custGeom>
            <a:avLst/>
            <a:gdLst>
              <a:gd name="connsiteX0" fmla="*/ 0 w 1968635"/>
              <a:gd name="connsiteY0" fmla="*/ 139587 h 837504"/>
              <a:gd name="connsiteX1" fmla="*/ 139587 w 1968635"/>
              <a:gd name="connsiteY1" fmla="*/ 0 h 837504"/>
              <a:gd name="connsiteX2" fmla="*/ 736530 w 1968635"/>
              <a:gd name="connsiteY2" fmla="*/ 0 h 837504"/>
              <a:gd name="connsiteX3" fmla="*/ 1282789 w 1968635"/>
              <a:gd name="connsiteY3" fmla="*/ 0 h 837504"/>
              <a:gd name="connsiteX4" fmla="*/ 1829048 w 1968635"/>
              <a:gd name="connsiteY4" fmla="*/ 0 h 837504"/>
              <a:gd name="connsiteX5" fmla="*/ 1968635 w 1968635"/>
              <a:gd name="connsiteY5" fmla="*/ 139587 h 837504"/>
              <a:gd name="connsiteX6" fmla="*/ 1968635 w 1968635"/>
              <a:gd name="connsiteY6" fmla="*/ 697917 h 837504"/>
              <a:gd name="connsiteX7" fmla="*/ 1829048 w 1968635"/>
              <a:gd name="connsiteY7" fmla="*/ 837504 h 837504"/>
              <a:gd name="connsiteX8" fmla="*/ 1299684 w 1968635"/>
              <a:gd name="connsiteY8" fmla="*/ 837504 h 837504"/>
              <a:gd name="connsiteX9" fmla="*/ 736530 w 1968635"/>
              <a:gd name="connsiteY9" fmla="*/ 837504 h 837504"/>
              <a:gd name="connsiteX10" fmla="*/ 139587 w 1968635"/>
              <a:gd name="connsiteY10" fmla="*/ 837504 h 837504"/>
              <a:gd name="connsiteX11" fmla="*/ 0 w 1968635"/>
              <a:gd name="connsiteY11" fmla="*/ 697917 h 837504"/>
              <a:gd name="connsiteX12" fmla="*/ 0 w 1968635"/>
              <a:gd name="connsiteY12" fmla="*/ 139587 h 8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8635" h="837504" extrusionOk="0">
                <a:moveTo>
                  <a:pt x="0" y="139587"/>
                </a:moveTo>
                <a:cubicBezTo>
                  <a:pt x="-4865" y="59494"/>
                  <a:pt x="56512" y="2246"/>
                  <a:pt x="139587" y="0"/>
                </a:cubicBezTo>
                <a:cubicBezTo>
                  <a:pt x="311104" y="25330"/>
                  <a:pt x="508662" y="22107"/>
                  <a:pt x="736530" y="0"/>
                </a:cubicBezTo>
                <a:cubicBezTo>
                  <a:pt x="964398" y="-22107"/>
                  <a:pt x="1058931" y="-17821"/>
                  <a:pt x="1282789" y="0"/>
                </a:cubicBezTo>
                <a:cubicBezTo>
                  <a:pt x="1506647" y="17821"/>
                  <a:pt x="1593616" y="10329"/>
                  <a:pt x="1829048" y="0"/>
                </a:cubicBezTo>
                <a:cubicBezTo>
                  <a:pt x="1902917" y="-10380"/>
                  <a:pt x="1971256" y="52796"/>
                  <a:pt x="1968635" y="139587"/>
                </a:cubicBezTo>
                <a:cubicBezTo>
                  <a:pt x="1984703" y="336456"/>
                  <a:pt x="1962905" y="524079"/>
                  <a:pt x="1968635" y="697917"/>
                </a:cubicBezTo>
                <a:cubicBezTo>
                  <a:pt x="1968383" y="772602"/>
                  <a:pt x="1900504" y="845336"/>
                  <a:pt x="1829048" y="837504"/>
                </a:cubicBezTo>
                <a:cubicBezTo>
                  <a:pt x="1712788" y="840085"/>
                  <a:pt x="1430721" y="856740"/>
                  <a:pt x="1299684" y="837504"/>
                </a:cubicBezTo>
                <a:cubicBezTo>
                  <a:pt x="1168647" y="818268"/>
                  <a:pt x="913926" y="840517"/>
                  <a:pt x="736530" y="837504"/>
                </a:cubicBezTo>
                <a:cubicBezTo>
                  <a:pt x="559134" y="834491"/>
                  <a:pt x="334138" y="844470"/>
                  <a:pt x="139587" y="837504"/>
                </a:cubicBezTo>
                <a:cubicBezTo>
                  <a:pt x="75079" y="825069"/>
                  <a:pt x="3107" y="773005"/>
                  <a:pt x="0" y="697917"/>
                </a:cubicBezTo>
                <a:cubicBezTo>
                  <a:pt x="18178" y="533487"/>
                  <a:pt x="-13668" y="369953"/>
                  <a:pt x="0" y="139587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190255" y="1777612"/>
            <a:ext cx="2117140" cy="576939"/>
          </a:xfrm>
          <a:custGeom>
            <a:avLst/>
            <a:gdLst>
              <a:gd name="connsiteX0" fmla="*/ 0 w 2117140"/>
              <a:gd name="connsiteY0" fmla="*/ 96158 h 576939"/>
              <a:gd name="connsiteX1" fmla="*/ 96158 w 2117140"/>
              <a:gd name="connsiteY1" fmla="*/ 0 h 576939"/>
              <a:gd name="connsiteX2" fmla="*/ 776262 w 2117140"/>
              <a:gd name="connsiteY2" fmla="*/ 0 h 576939"/>
              <a:gd name="connsiteX3" fmla="*/ 1398622 w 2117140"/>
              <a:gd name="connsiteY3" fmla="*/ 0 h 576939"/>
              <a:gd name="connsiteX4" fmla="*/ 2020982 w 2117140"/>
              <a:gd name="connsiteY4" fmla="*/ 0 h 576939"/>
              <a:gd name="connsiteX5" fmla="*/ 2117140 w 2117140"/>
              <a:gd name="connsiteY5" fmla="*/ 96158 h 576939"/>
              <a:gd name="connsiteX6" fmla="*/ 2117140 w 2117140"/>
              <a:gd name="connsiteY6" fmla="*/ 480781 h 576939"/>
              <a:gd name="connsiteX7" fmla="*/ 2020982 w 2117140"/>
              <a:gd name="connsiteY7" fmla="*/ 576939 h 576939"/>
              <a:gd name="connsiteX8" fmla="*/ 1417870 w 2117140"/>
              <a:gd name="connsiteY8" fmla="*/ 576939 h 576939"/>
              <a:gd name="connsiteX9" fmla="*/ 776262 w 2117140"/>
              <a:gd name="connsiteY9" fmla="*/ 576939 h 576939"/>
              <a:gd name="connsiteX10" fmla="*/ 96158 w 2117140"/>
              <a:gd name="connsiteY10" fmla="*/ 576939 h 576939"/>
              <a:gd name="connsiteX11" fmla="*/ 0 w 2117140"/>
              <a:gd name="connsiteY11" fmla="*/ 480781 h 576939"/>
              <a:gd name="connsiteX12" fmla="*/ 0 w 2117140"/>
              <a:gd name="connsiteY12" fmla="*/ 96158 h 5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7140" h="576939" extrusionOk="0">
                <a:moveTo>
                  <a:pt x="0" y="96158"/>
                </a:moveTo>
                <a:cubicBezTo>
                  <a:pt x="-11105" y="36201"/>
                  <a:pt x="41282" y="664"/>
                  <a:pt x="96158" y="0"/>
                </a:cubicBezTo>
                <a:cubicBezTo>
                  <a:pt x="263538" y="-11928"/>
                  <a:pt x="470634" y="-20925"/>
                  <a:pt x="776262" y="0"/>
                </a:cubicBezTo>
                <a:cubicBezTo>
                  <a:pt x="1081890" y="20925"/>
                  <a:pt x="1118116" y="10014"/>
                  <a:pt x="1398622" y="0"/>
                </a:cubicBezTo>
                <a:cubicBezTo>
                  <a:pt x="1679128" y="-10014"/>
                  <a:pt x="1757202" y="21426"/>
                  <a:pt x="2020982" y="0"/>
                </a:cubicBezTo>
                <a:cubicBezTo>
                  <a:pt x="2070660" y="-11043"/>
                  <a:pt x="2117956" y="40031"/>
                  <a:pt x="2117140" y="96158"/>
                </a:cubicBezTo>
                <a:cubicBezTo>
                  <a:pt x="2117784" y="180018"/>
                  <a:pt x="2102945" y="392823"/>
                  <a:pt x="2117140" y="480781"/>
                </a:cubicBezTo>
                <a:cubicBezTo>
                  <a:pt x="2116652" y="529231"/>
                  <a:pt x="2068456" y="584767"/>
                  <a:pt x="2020982" y="576939"/>
                </a:cubicBezTo>
                <a:cubicBezTo>
                  <a:pt x="1801967" y="592889"/>
                  <a:pt x="1686658" y="587101"/>
                  <a:pt x="1417870" y="576939"/>
                </a:cubicBezTo>
                <a:cubicBezTo>
                  <a:pt x="1149082" y="566777"/>
                  <a:pt x="918804" y="587277"/>
                  <a:pt x="776262" y="576939"/>
                </a:cubicBezTo>
                <a:cubicBezTo>
                  <a:pt x="633720" y="566601"/>
                  <a:pt x="292192" y="602653"/>
                  <a:pt x="96158" y="576939"/>
                </a:cubicBezTo>
                <a:cubicBezTo>
                  <a:pt x="47886" y="572161"/>
                  <a:pt x="6707" y="529563"/>
                  <a:pt x="0" y="480781"/>
                </a:cubicBezTo>
                <a:cubicBezTo>
                  <a:pt x="15130" y="336928"/>
                  <a:pt x="-15820" y="286635"/>
                  <a:pt x="0" y="96158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CA22EC-94E4-032E-F005-6EA67528CC23}"/>
              </a:ext>
            </a:extLst>
          </p:cNvPr>
          <p:cNvSpPr/>
          <p:nvPr/>
        </p:nvSpPr>
        <p:spPr>
          <a:xfrm>
            <a:off x="5645594" y="5219884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تكلفة المبيعات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B7A99DF-1340-AE48-AFC7-516499933EA5}"/>
              </a:ext>
            </a:extLst>
          </p:cNvPr>
          <p:cNvSpPr/>
          <p:nvPr/>
        </p:nvSpPr>
        <p:spPr>
          <a:xfrm>
            <a:off x="5564650" y="5914418"/>
            <a:ext cx="1971124" cy="399590"/>
          </a:xfrm>
          <a:custGeom>
            <a:avLst/>
            <a:gdLst>
              <a:gd name="connsiteX0" fmla="*/ 0 w 1971124"/>
              <a:gd name="connsiteY0" fmla="*/ 66600 h 399590"/>
              <a:gd name="connsiteX1" fmla="*/ 66600 w 1971124"/>
              <a:gd name="connsiteY1" fmla="*/ 0 h 399590"/>
              <a:gd name="connsiteX2" fmla="*/ 697621 w 1971124"/>
              <a:gd name="connsiteY2" fmla="*/ 0 h 399590"/>
              <a:gd name="connsiteX3" fmla="*/ 1328641 w 1971124"/>
              <a:gd name="connsiteY3" fmla="*/ 0 h 399590"/>
              <a:gd name="connsiteX4" fmla="*/ 1904524 w 1971124"/>
              <a:gd name="connsiteY4" fmla="*/ 0 h 399590"/>
              <a:gd name="connsiteX5" fmla="*/ 1971124 w 1971124"/>
              <a:gd name="connsiteY5" fmla="*/ 66600 h 399590"/>
              <a:gd name="connsiteX6" fmla="*/ 1971124 w 1971124"/>
              <a:gd name="connsiteY6" fmla="*/ 332990 h 399590"/>
              <a:gd name="connsiteX7" fmla="*/ 1904524 w 1971124"/>
              <a:gd name="connsiteY7" fmla="*/ 399590 h 399590"/>
              <a:gd name="connsiteX8" fmla="*/ 1273503 w 1971124"/>
              <a:gd name="connsiteY8" fmla="*/ 399590 h 399590"/>
              <a:gd name="connsiteX9" fmla="*/ 642483 w 1971124"/>
              <a:gd name="connsiteY9" fmla="*/ 399590 h 399590"/>
              <a:gd name="connsiteX10" fmla="*/ 66600 w 1971124"/>
              <a:gd name="connsiteY10" fmla="*/ 399590 h 399590"/>
              <a:gd name="connsiteX11" fmla="*/ 0 w 1971124"/>
              <a:gd name="connsiteY11" fmla="*/ 332990 h 399590"/>
              <a:gd name="connsiteX12" fmla="*/ 0 w 197112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112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7956" y="31134"/>
                  <a:pt x="560159" y="20531"/>
                  <a:pt x="697621" y="0"/>
                </a:cubicBezTo>
                <a:cubicBezTo>
                  <a:pt x="835083" y="-20531"/>
                  <a:pt x="1108395" y="-10777"/>
                  <a:pt x="1328641" y="0"/>
                </a:cubicBezTo>
                <a:cubicBezTo>
                  <a:pt x="1548887" y="10777"/>
                  <a:pt x="1765193" y="9037"/>
                  <a:pt x="1904524" y="0"/>
                </a:cubicBezTo>
                <a:cubicBezTo>
                  <a:pt x="1936861" y="-436"/>
                  <a:pt x="1974023" y="28393"/>
                  <a:pt x="1971124" y="66600"/>
                </a:cubicBezTo>
                <a:cubicBezTo>
                  <a:pt x="1980598" y="138300"/>
                  <a:pt x="1958632" y="226928"/>
                  <a:pt x="1971124" y="332990"/>
                </a:cubicBezTo>
                <a:cubicBezTo>
                  <a:pt x="1962302" y="369513"/>
                  <a:pt x="1940826" y="398583"/>
                  <a:pt x="1904524" y="399590"/>
                </a:cubicBezTo>
                <a:cubicBezTo>
                  <a:pt x="1766852" y="429046"/>
                  <a:pt x="1496925" y="375728"/>
                  <a:pt x="1273503" y="399590"/>
                </a:cubicBezTo>
                <a:cubicBezTo>
                  <a:pt x="1050081" y="423452"/>
                  <a:pt x="880664" y="402983"/>
                  <a:pt x="642483" y="399590"/>
                </a:cubicBezTo>
                <a:cubicBezTo>
                  <a:pt x="404302" y="396197"/>
                  <a:pt x="191795" y="38837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7112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9778" y="5539"/>
                  <a:pt x="482699" y="-13615"/>
                  <a:pt x="679241" y="0"/>
                </a:cubicBezTo>
                <a:cubicBezTo>
                  <a:pt x="875783" y="13615"/>
                  <a:pt x="1020595" y="-30567"/>
                  <a:pt x="1328641" y="0"/>
                </a:cubicBezTo>
                <a:cubicBezTo>
                  <a:pt x="1636687" y="30567"/>
                  <a:pt x="1740987" y="18862"/>
                  <a:pt x="1904524" y="0"/>
                </a:cubicBezTo>
                <a:cubicBezTo>
                  <a:pt x="1938762" y="3418"/>
                  <a:pt x="1970878" y="25716"/>
                  <a:pt x="1971124" y="66600"/>
                </a:cubicBezTo>
                <a:cubicBezTo>
                  <a:pt x="1971742" y="163177"/>
                  <a:pt x="1977075" y="233743"/>
                  <a:pt x="1971124" y="332990"/>
                </a:cubicBezTo>
                <a:cubicBezTo>
                  <a:pt x="1964967" y="368193"/>
                  <a:pt x="1940488" y="398983"/>
                  <a:pt x="1904524" y="399590"/>
                </a:cubicBezTo>
                <a:cubicBezTo>
                  <a:pt x="1758830" y="381009"/>
                  <a:pt x="1552805" y="427304"/>
                  <a:pt x="1273503" y="399590"/>
                </a:cubicBezTo>
                <a:cubicBezTo>
                  <a:pt x="994201" y="371876"/>
                  <a:pt x="860212" y="428407"/>
                  <a:pt x="642483" y="399590"/>
                </a:cubicBezTo>
                <a:cubicBezTo>
                  <a:pt x="424754" y="370773"/>
                  <a:pt x="269908" y="41355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المخزون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6386C96-276B-701B-7E79-8E5C53552A4B}"/>
              </a:ext>
            </a:extLst>
          </p:cNvPr>
          <p:cNvSpPr/>
          <p:nvPr/>
        </p:nvSpPr>
        <p:spPr>
          <a:xfrm>
            <a:off x="8387591" y="5473993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المخزون</a:t>
            </a:r>
            <a:endParaRPr lang="en-US" sz="16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EF482E-0678-315D-E62D-B3370627383C}"/>
              </a:ext>
            </a:extLst>
          </p:cNvPr>
          <p:cNvSpPr/>
          <p:nvPr/>
        </p:nvSpPr>
        <p:spPr>
          <a:xfrm>
            <a:off x="1494134" y="5395516"/>
            <a:ext cx="2472095" cy="399590"/>
          </a:xfrm>
          <a:custGeom>
            <a:avLst/>
            <a:gdLst>
              <a:gd name="connsiteX0" fmla="*/ 0 w 2472095"/>
              <a:gd name="connsiteY0" fmla="*/ 66600 h 399590"/>
              <a:gd name="connsiteX1" fmla="*/ 66600 w 2472095"/>
              <a:gd name="connsiteY1" fmla="*/ 0 h 399590"/>
              <a:gd name="connsiteX2" fmla="*/ 674713 w 2472095"/>
              <a:gd name="connsiteY2" fmla="*/ 0 h 399590"/>
              <a:gd name="connsiteX3" fmla="*/ 1212659 w 2472095"/>
              <a:gd name="connsiteY3" fmla="*/ 0 h 399590"/>
              <a:gd name="connsiteX4" fmla="*/ 1820771 w 2472095"/>
              <a:gd name="connsiteY4" fmla="*/ 0 h 399590"/>
              <a:gd name="connsiteX5" fmla="*/ 2405495 w 2472095"/>
              <a:gd name="connsiteY5" fmla="*/ 0 h 399590"/>
              <a:gd name="connsiteX6" fmla="*/ 2472095 w 2472095"/>
              <a:gd name="connsiteY6" fmla="*/ 66600 h 399590"/>
              <a:gd name="connsiteX7" fmla="*/ 2472095 w 2472095"/>
              <a:gd name="connsiteY7" fmla="*/ 332990 h 399590"/>
              <a:gd name="connsiteX8" fmla="*/ 2405495 w 2472095"/>
              <a:gd name="connsiteY8" fmla="*/ 399590 h 399590"/>
              <a:gd name="connsiteX9" fmla="*/ 1867549 w 2472095"/>
              <a:gd name="connsiteY9" fmla="*/ 399590 h 399590"/>
              <a:gd name="connsiteX10" fmla="*/ 1259436 w 2472095"/>
              <a:gd name="connsiteY10" fmla="*/ 399590 h 399590"/>
              <a:gd name="connsiteX11" fmla="*/ 721491 w 2472095"/>
              <a:gd name="connsiteY11" fmla="*/ 399590 h 399590"/>
              <a:gd name="connsiteX12" fmla="*/ 66600 w 2472095"/>
              <a:gd name="connsiteY12" fmla="*/ 399590 h 399590"/>
              <a:gd name="connsiteX13" fmla="*/ 0 w 2472095"/>
              <a:gd name="connsiteY13" fmla="*/ 332990 h 399590"/>
              <a:gd name="connsiteX14" fmla="*/ 0 w 247209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18867" y="-4919"/>
                  <a:pt x="471350" y="27579"/>
                  <a:pt x="674713" y="0"/>
                </a:cubicBezTo>
                <a:cubicBezTo>
                  <a:pt x="878076" y="-27579"/>
                  <a:pt x="1079242" y="10016"/>
                  <a:pt x="1212659" y="0"/>
                </a:cubicBezTo>
                <a:cubicBezTo>
                  <a:pt x="1346076" y="-10016"/>
                  <a:pt x="1551160" y="-13549"/>
                  <a:pt x="1820771" y="0"/>
                </a:cubicBezTo>
                <a:cubicBezTo>
                  <a:pt x="2090382" y="13549"/>
                  <a:pt x="2161745" y="29010"/>
                  <a:pt x="2405495" y="0"/>
                </a:cubicBezTo>
                <a:cubicBezTo>
                  <a:pt x="2448256" y="2945"/>
                  <a:pt x="2472391" y="34586"/>
                  <a:pt x="2472095" y="66600"/>
                </a:cubicBezTo>
                <a:cubicBezTo>
                  <a:pt x="2471686" y="145208"/>
                  <a:pt x="2465495" y="278051"/>
                  <a:pt x="2472095" y="332990"/>
                </a:cubicBezTo>
                <a:cubicBezTo>
                  <a:pt x="2475224" y="368370"/>
                  <a:pt x="2442799" y="398465"/>
                  <a:pt x="2405495" y="399590"/>
                </a:cubicBezTo>
                <a:cubicBezTo>
                  <a:pt x="2271778" y="404031"/>
                  <a:pt x="2008440" y="388892"/>
                  <a:pt x="1867549" y="399590"/>
                </a:cubicBezTo>
                <a:cubicBezTo>
                  <a:pt x="1726658" y="410288"/>
                  <a:pt x="1421724" y="386203"/>
                  <a:pt x="1259436" y="399590"/>
                </a:cubicBezTo>
                <a:cubicBezTo>
                  <a:pt x="1097148" y="412977"/>
                  <a:pt x="920168" y="377539"/>
                  <a:pt x="721491" y="399590"/>
                </a:cubicBezTo>
                <a:cubicBezTo>
                  <a:pt x="522814" y="421641"/>
                  <a:pt x="282935" y="40271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720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97" y="9738"/>
                  <a:pt x="515083" y="-27678"/>
                  <a:pt x="651324" y="0"/>
                </a:cubicBezTo>
                <a:cubicBezTo>
                  <a:pt x="787565" y="27678"/>
                  <a:pt x="1064023" y="19887"/>
                  <a:pt x="1282825" y="0"/>
                </a:cubicBezTo>
                <a:cubicBezTo>
                  <a:pt x="1501627" y="-19887"/>
                  <a:pt x="1895339" y="-11563"/>
                  <a:pt x="2405495" y="0"/>
                </a:cubicBezTo>
                <a:cubicBezTo>
                  <a:pt x="2439733" y="3418"/>
                  <a:pt x="2471849" y="25716"/>
                  <a:pt x="2472095" y="66600"/>
                </a:cubicBezTo>
                <a:cubicBezTo>
                  <a:pt x="2472713" y="163177"/>
                  <a:pt x="2478046" y="233743"/>
                  <a:pt x="2472095" y="332990"/>
                </a:cubicBezTo>
                <a:cubicBezTo>
                  <a:pt x="2465938" y="368193"/>
                  <a:pt x="2441459" y="398983"/>
                  <a:pt x="2405495" y="399590"/>
                </a:cubicBezTo>
                <a:cubicBezTo>
                  <a:pt x="2122865" y="369970"/>
                  <a:pt x="2050793" y="428090"/>
                  <a:pt x="1797382" y="399590"/>
                </a:cubicBezTo>
                <a:cubicBezTo>
                  <a:pt x="1543971" y="371090"/>
                  <a:pt x="1375345" y="371654"/>
                  <a:pt x="1189270" y="399590"/>
                </a:cubicBezTo>
                <a:cubicBezTo>
                  <a:pt x="1003195" y="427526"/>
                  <a:pt x="922030" y="414358"/>
                  <a:pt x="674713" y="399590"/>
                </a:cubicBezTo>
                <a:cubicBezTo>
                  <a:pt x="427396" y="384822"/>
                  <a:pt x="315614" y="3706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Inventory Turn Over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AE6E2A4-AA1B-9359-DE2D-B79196D6A0AC}"/>
              </a:ext>
            </a:extLst>
          </p:cNvPr>
          <p:cNvSpPr/>
          <p:nvPr/>
        </p:nvSpPr>
        <p:spPr>
          <a:xfrm>
            <a:off x="3613826" y="6203053"/>
            <a:ext cx="2191819" cy="399590"/>
          </a:xfrm>
          <a:custGeom>
            <a:avLst/>
            <a:gdLst>
              <a:gd name="connsiteX0" fmla="*/ 0 w 2191819"/>
              <a:gd name="connsiteY0" fmla="*/ 66600 h 399590"/>
              <a:gd name="connsiteX1" fmla="*/ 66600 w 2191819"/>
              <a:gd name="connsiteY1" fmla="*/ 0 h 399590"/>
              <a:gd name="connsiteX2" fmla="*/ 773393 w 2191819"/>
              <a:gd name="connsiteY2" fmla="*/ 0 h 399590"/>
              <a:gd name="connsiteX3" fmla="*/ 1480185 w 2191819"/>
              <a:gd name="connsiteY3" fmla="*/ 0 h 399590"/>
              <a:gd name="connsiteX4" fmla="*/ 2125219 w 2191819"/>
              <a:gd name="connsiteY4" fmla="*/ 0 h 399590"/>
              <a:gd name="connsiteX5" fmla="*/ 2191819 w 2191819"/>
              <a:gd name="connsiteY5" fmla="*/ 66600 h 399590"/>
              <a:gd name="connsiteX6" fmla="*/ 2191819 w 2191819"/>
              <a:gd name="connsiteY6" fmla="*/ 332990 h 399590"/>
              <a:gd name="connsiteX7" fmla="*/ 2125219 w 2191819"/>
              <a:gd name="connsiteY7" fmla="*/ 399590 h 399590"/>
              <a:gd name="connsiteX8" fmla="*/ 1418426 w 2191819"/>
              <a:gd name="connsiteY8" fmla="*/ 399590 h 399590"/>
              <a:gd name="connsiteX9" fmla="*/ 711634 w 2191819"/>
              <a:gd name="connsiteY9" fmla="*/ 399590 h 399590"/>
              <a:gd name="connsiteX10" fmla="*/ 66600 w 2191819"/>
              <a:gd name="connsiteY10" fmla="*/ 399590 h 399590"/>
              <a:gd name="connsiteX11" fmla="*/ 0 w 2191819"/>
              <a:gd name="connsiteY11" fmla="*/ 332990 h 399590"/>
              <a:gd name="connsiteX12" fmla="*/ 0 w 219181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181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766" y="12209"/>
                  <a:pt x="612037" y="-2789"/>
                  <a:pt x="773393" y="0"/>
                </a:cubicBezTo>
                <a:cubicBezTo>
                  <a:pt x="934749" y="2789"/>
                  <a:pt x="1161168" y="24080"/>
                  <a:pt x="1480185" y="0"/>
                </a:cubicBezTo>
                <a:cubicBezTo>
                  <a:pt x="1799202" y="-24080"/>
                  <a:pt x="1830929" y="22738"/>
                  <a:pt x="2125219" y="0"/>
                </a:cubicBezTo>
                <a:cubicBezTo>
                  <a:pt x="2157556" y="-436"/>
                  <a:pt x="2194718" y="28393"/>
                  <a:pt x="2191819" y="66600"/>
                </a:cubicBezTo>
                <a:cubicBezTo>
                  <a:pt x="2201293" y="138300"/>
                  <a:pt x="2179327" y="226928"/>
                  <a:pt x="2191819" y="332990"/>
                </a:cubicBezTo>
                <a:cubicBezTo>
                  <a:pt x="2182997" y="369513"/>
                  <a:pt x="2161521" y="398583"/>
                  <a:pt x="2125219" y="399590"/>
                </a:cubicBezTo>
                <a:cubicBezTo>
                  <a:pt x="1874737" y="368643"/>
                  <a:pt x="1640519" y="421680"/>
                  <a:pt x="1418426" y="399590"/>
                </a:cubicBezTo>
                <a:cubicBezTo>
                  <a:pt x="1196333" y="377500"/>
                  <a:pt x="960315" y="391313"/>
                  <a:pt x="711634" y="399590"/>
                </a:cubicBezTo>
                <a:cubicBezTo>
                  <a:pt x="462953" y="407867"/>
                  <a:pt x="378010" y="414774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19181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6619" y="28164"/>
                  <a:pt x="596031" y="20308"/>
                  <a:pt x="752806" y="0"/>
                </a:cubicBezTo>
                <a:cubicBezTo>
                  <a:pt x="909581" y="-20308"/>
                  <a:pt x="1181130" y="33281"/>
                  <a:pt x="1480185" y="0"/>
                </a:cubicBezTo>
                <a:cubicBezTo>
                  <a:pt x="1779240" y="-33281"/>
                  <a:pt x="1889513" y="-32164"/>
                  <a:pt x="2125219" y="0"/>
                </a:cubicBezTo>
                <a:cubicBezTo>
                  <a:pt x="2159457" y="3418"/>
                  <a:pt x="2191573" y="25716"/>
                  <a:pt x="2191819" y="66600"/>
                </a:cubicBezTo>
                <a:cubicBezTo>
                  <a:pt x="2192437" y="163177"/>
                  <a:pt x="2197770" y="233743"/>
                  <a:pt x="2191819" y="332990"/>
                </a:cubicBezTo>
                <a:cubicBezTo>
                  <a:pt x="2185662" y="368193"/>
                  <a:pt x="2161183" y="398983"/>
                  <a:pt x="2125219" y="399590"/>
                </a:cubicBezTo>
                <a:cubicBezTo>
                  <a:pt x="1895895" y="394578"/>
                  <a:pt x="1735229" y="420047"/>
                  <a:pt x="1418426" y="399590"/>
                </a:cubicBezTo>
                <a:cubicBezTo>
                  <a:pt x="1101623" y="379133"/>
                  <a:pt x="984209" y="381324"/>
                  <a:pt x="711634" y="399590"/>
                </a:cubicBezTo>
                <a:cubicBezTo>
                  <a:pt x="439059" y="417856"/>
                  <a:pt x="300193" y="40000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2/(أول المدة + أخر )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6DA3BA-E480-1F8D-1956-4748CBC579C5}"/>
              </a:ext>
            </a:extLst>
          </p:cNvPr>
          <p:cNvSpPr/>
          <p:nvPr/>
        </p:nvSpPr>
        <p:spPr>
          <a:xfrm>
            <a:off x="281061" y="1826577"/>
            <a:ext cx="1507151" cy="46920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COGS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6F460C-168E-1289-11D7-BE1D829A78D9}"/>
              </a:ext>
            </a:extLst>
          </p:cNvPr>
          <p:cNvSpPr/>
          <p:nvPr/>
        </p:nvSpPr>
        <p:spPr>
          <a:xfrm>
            <a:off x="3306611" y="823567"/>
            <a:ext cx="1507151" cy="753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المخزون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3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المخزون</a:t>
            </a:r>
            <a:endParaRPr lang="en-US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010397" y="229047"/>
            <a:ext cx="1710230" cy="469856"/>
          </a:xfrm>
          <a:custGeom>
            <a:avLst/>
            <a:gdLst>
              <a:gd name="connsiteX0" fmla="*/ 0 w 1710230"/>
              <a:gd name="connsiteY0" fmla="*/ 78311 h 469856"/>
              <a:gd name="connsiteX1" fmla="*/ 78311 w 1710230"/>
              <a:gd name="connsiteY1" fmla="*/ 0 h 469856"/>
              <a:gd name="connsiteX2" fmla="*/ 611716 w 1710230"/>
              <a:gd name="connsiteY2" fmla="*/ 0 h 469856"/>
              <a:gd name="connsiteX3" fmla="*/ 1145122 w 1710230"/>
              <a:gd name="connsiteY3" fmla="*/ 0 h 469856"/>
              <a:gd name="connsiteX4" fmla="*/ 1631919 w 1710230"/>
              <a:gd name="connsiteY4" fmla="*/ 0 h 469856"/>
              <a:gd name="connsiteX5" fmla="*/ 1710230 w 1710230"/>
              <a:gd name="connsiteY5" fmla="*/ 78311 h 469856"/>
              <a:gd name="connsiteX6" fmla="*/ 1710230 w 1710230"/>
              <a:gd name="connsiteY6" fmla="*/ 391545 h 469856"/>
              <a:gd name="connsiteX7" fmla="*/ 1631919 w 1710230"/>
              <a:gd name="connsiteY7" fmla="*/ 469856 h 469856"/>
              <a:gd name="connsiteX8" fmla="*/ 1098514 w 1710230"/>
              <a:gd name="connsiteY8" fmla="*/ 469856 h 469856"/>
              <a:gd name="connsiteX9" fmla="*/ 565108 w 1710230"/>
              <a:gd name="connsiteY9" fmla="*/ 469856 h 469856"/>
              <a:gd name="connsiteX10" fmla="*/ 78311 w 1710230"/>
              <a:gd name="connsiteY10" fmla="*/ 469856 h 469856"/>
              <a:gd name="connsiteX11" fmla="*/ 0 w 1710230"/>
              <a:gd name="connsiteY11" fmla="*/ 391545 h 469856"/>
              <a:gd name="connsiteX12" fmla="*/ 0 w 1710230"/>
              <a:gd name="connsiteY12" fmla="*/ 78311 h 46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469856" fill="none" extrusionOk="0">
                <a:moveTo>
                  <a:pt x="0" y="78311"/>
                </a:moveTo>
                <a:cubicBezTo>
                  <a:pt x="-3336" y="33042"/>
                  <a:pt x="41559" y="-7502"/>
                  <a:pt x="78311" y="0"/>
                </a:cubicBezTo>
                <a:cubicBezTo>
                  <a:pt x="297219" y="-25505"/>
                  <a:pt x="453791" y="-4934"/>
                  <a:pt x="611716" y="0"/>
                </a:cubicBezTo>
                <a:cubicBezTo>
                  <a:pt x="769641" y="4934"/>
                  <a:pt x="887398" y="7640"/>
                  <a:pt x="1145122" y="0"/>
                </a:cubicBezTo>
                <a:cubicBezTo>
                  <a:pt x="1402846" y="-7640"/>
                  <a:pt x="1430406" y="-21618"/>
                  <a:pt x="1631919" y="0"/>
                </a:cubicBezTo>
                <a:cubicBezTo>
                  <a:pt x="1669946" y="-512"/>
                  <a:pt x="1716481" y="31988"/>
                  <a:pt x="1710230" y="78311"/>
                </a:cubicBezTo>
                <a:cubicBezTo>
                  <a:pt x="1719023" y="208155"/>
                  <a:pt x="1698757" y="265391"/>
                  <a:pt x="1710230" y="391545"/>
                </a:cubicBezTo>
                <a:cubicBezTo>
                  <a:pt x="1702187" y="434559"/>
                  <a:pt x="1672383" y="464006"/>
                  <a:pt x="1631919" y="469856"/>
                </a:cubicBezTo>
                <a:cubicBezTo>
                  <a:pt x="1511495" y="493045"/>
                  <a:pt x="1280624" y="466665"/>
                  <a:pt x="1098514" y="469856"/>
                </a:cubicBezTo>
                <a:cubicBezTo>
                  <a:pt x="916404" y="473047"/>
                  <a:pt x="717800" y="481828"/>
                  <a:pt x="565108" y="469856"/>
                </a:cubicBezTo>
                <a:cubicBezTo>
                  <a:pt x="412416" y="457884"/>
                  <a:pt x="277091" y="487947"/>
                  <a:pt x="78311" y="469856"/>
                </a:cubicBezTo>
                <a:cubicBezTo>
                  <a:pt x="34805" y="468869"/>
                  <a:pt x="-2000" y="432818"/>
                  <a:pt x="0" y="391545"/>
                </a:cubicBezTo>
                <a:cubicBezTo>
                  <a:pt x="-13692" y="246368"/>
                  <a:pt x="-14207" y="201329"/>
                  <a:pt x="0" y="78311"/>
                </a:cubicBezTo>
                <a:close/>
              </a:path>
              <a:path w="1710230" h="469856" stroke="0" extrusionOk="0">
                <a:moveTo>
                  <a:pt x="0" y="78311"/>
                </a:moveTo>
                <a:cubicBezTo>
                  <a:pt x="2736" y="31131"/>
                  <a:pt x="34645" y="3095"/>
                  <a:pt x="78311" y="0"/>
                </a:cubicBezTo>
                <a:cubicBezTo>
                  <a:pt x="325677" y="2954"/>
                  <a:pt x="361233" y="-14554"/>
                  <a:pt x="596180" y="0"/>
                </a:cubicBezTo>
                <a:cubicBezTo>
                  <a:pt x="831127" y="14554"/>
                  <a:pt x="1017463" y="-24333"/>
                  <a:pt x="1145122" y="0"/>
                </a:cubicBezTo>
                <a:cubicBezTo>
                  <a:pt x="1272781" y="24333"/>
                  <a:pt x="1404655" y="-24276"/>
                  <a:pt x="1631919" y="0"/>
                </a:cubicBezTo>
                <a:cubicBezTo>
                  <a:pt x="1670104" y="6804"/>
                  <a:pt x="1709729" y="26711"/>
                  <a:pt x="1710230" y="78311"/>
                </a:cubicBezTo>
                <a:cubicBezTo>
                  <a:pt x="1696343" y="202449"/>
                  <a:pt x="1710696" y="264726"/>
                  <a:pt x="1710230" y="391545"/>
                </a:cubicBezTo>
                <a:cubicBezTo>
                  <a:pt x="1707497" y="434094"/>
                  <a:pt x="1667858" y="464436"/>
                  <a:pt x="1631919" y="469856"/>
                </a:cubicBezTo>
                <a:cubicBezTo>
                  <a:pt x="1486079" y="480374"/>
                  <a:pt x="1224622" y="454768"/>
                  <a:pt x="1098514" y="469856"/>
                </a:cubicBezTo>
                <a:cubicBezTo>
                  <a:pt x="972406" y="484944"/>
                  <a:pt x="730719" y="495345"/>
                  <a:pt x="565108" y="469856"/>
                </a:cubicBezTo>
                <a:cubicBezTo>
                  <a:pt x="399497" y="444367"/>
                  <a:pt x="245945" y="446759"/>
                  <a:pt x="78311" y="469856"/>
                </a:cubicBezTo>
                <a:cubicBezTo>
                  <a:pt x="41307" y="475719"/>
                  <a:pt x="-4486" y="426757"/>
                  <a:pt x="0" y="391545"/>
                </a:cubicBezTo>
                <a:cubicBezTo>
                  <a:pt x="-14793" y="237670"/>
                  <a:pt x="13256" y="165796"/>
                  <a:pt x="0" y="7831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موارد</a:t>
            </a:r>
            <a:endParaRPr lang="en-US" sz="28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130107" y="237870"/>
            <a:ext cx="1972595" cy="399590"/>
          </a:xfrm>
          <a:custGeom>
            <a:avLst/>
            <a:gdLst>
              <a:gd name="connsiteX0" fmla="*/ 0 w 1972595"/>
              <a:gd name="connsiteY0" fmla="*/ 66600 h 399590"/>
              <a:gd name="connsiteX1" fmla="*/ 66600 w 1972595"/>
              <a:gd name="connsiteY1" fmla="*/ 0 h 399590"/>
              <a:gd name="connsiteX2" fmla="*/ 698126 w 1972595"/>
              <a:gd name="connsiteY2" fmla="*/ 0 h 399590"/>
              <a:gd name="connsiteX3" fmla="*/ 1329651 w 1972595"/>
              <a:gd name="connsiteY3" fmla="*/ 0 h 399590"/>
              <a:gd name="connsiteX4" fmla="*/ 1905995 w 1972595"/>
              <a:gd name="connsiteY4" fmla="*/ 0 h 399590"/>
              <a:gd name="connsiteX5" fmla="*/ 1972595 w 1972595"/>
              <a:gd name="connsiteY5" fmla="*/ 66600 h 399590"/>
              <a:gd name="connsiteX6" fmla="*/ 1972595 w 1972595"/>
              <a:gd name="connsiteY6" fmla="*/ 332990 h 399590"/>
              <a:gd name="connsiteX7" fmla="*/ 1905995 w 1972595"/>
              <a:gd name="connsiteY7" fmla="*/ 399590 h 399590"/>
              <a:gd name="connsiteX8" fmla="*/ 1274469 w 1972595"/>
              <a:gd name="connsiteY8" fmla="*/ 399590 h 399590"/>
              <a:gd name="connsiteX9" fmla="*/ 642944 w 1972595"/>
              <a:gd name="connsiteY9" fmla="*/ 399590 h 399590"/>
              <a:gd name="connsiteX10" fmla="*/ 66600 w 1972595"/>
              <a:gd name="connsiteY10" fmla="*/ 399590 h 399590"/>
              <a:gd name="connsiteX11" fmla="*/ 0 w 1972595"/>
              <a:gd name="connsiteY11" fmla="*/ 332990 h 399590"/>
              <a:gd name="connsiteX12" fmla="*/ 0 w 1972595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2595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69329" y="-23255"/>
                  <a:pt x="402413" y="-9495"/>
                  <a:pt x="698126" y="0"/>
                </a:cubicBezTo>
                <a:cubicBezTo>
                  <a:pt x="993839" y="9495"/>
                  <a:pt x="1167057" y="-23846"/>
                  <a:pt x="1329651" y="0"/>
                </a:cubicBezTo>
                <a:cubicBezTo>
                  <a:pt x="1492246" y="23846"/>
                  <a:pt x="1705145" y="19052"/>
                  <a:pt x="1905995" y="0"/>
                </a:cubicBezTo>
                <a:cubicBezTo>
                  <a:pt x="1938332" y="-436"/>
                  <a:pt x="1975494" y="28393"/>
                  <a:pt x="1972595" y="66600"/>
                </a:cubicBezTo>
                <a:cubicBezTo>
                  <a:pt x="1982069" y="138300"/>
                  <a:pt x="1960103" y="226928"/>
                  <a:pt x="1972595" y="332990"/>
                </a:cubicBezTo>
                <a:cubicBezTo>
                  <a:pt x="1963773" y="369513"/>
                  <a:pt x="1942297" y="398583"/>
                  <a:pt x="1905995" y="399590"/>
                </a:cubicBezTo>
                <a:cubicBezTo>
                  <a:pt x="1598294" y="418873"/>
                  <a:pt x="1420646" y="409683"/>
                  <a:pt x="1274469" y="399590"/>
                </a:cubicBezTo>
                <a:cubicBezTo>
                  <a:pt x="1128292" y="389497"/>
                  <a:pt x="822701" y="379710"/>
                  <a:pt x="642944" y="399590"/>
                </a:cubicBezTo>
                <a:cubicBezTo>
                  <a:pt x="463188" y="419470"/>
                  <a:pt x="255992" y="3962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725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5264" y="6584"/>
                  <a:pt x="534754" y="27480"/>
                  <a:pt x="679732" y="0"/>
                </a:cubicBezTo>
                <a:cubicBezTo>
                  <a:pt x="824710" y="-27480"/>
                  <a:pt x="1114967" y="23709"/>
                  <a:pt x="1329651" y="0"/>
                </a:cubicBezTo>
                <a:cubicBezTo>
                  <a:pt x="1544335" y="-23709"/>
                  <a:pt x="1627162" y="1885"/>
                  <a:pt x="1905995" y="0"/>
                </a:cubicBezTo>
                <a:cubicBezTo>
                  <a:pt x="1940233" y="3418"/>
                  <a:pt x="1972349" y="25716"/>
                  <a:pt x="1972595" y="66600"/>
                </a:cubicBezTo>
                <a:cubicBezTo>
                  <a:pt x="1973213" y="163177"/>
                  <a:pt x="1978546" y="233743"/>
                  <a:pt x="1972595" y="332990"/>
                </a:cubicBezTo>
                <a:cubicBezTo>
                  <a:pt x="1966438" y="368193"/>
                  <a:pt x="1941959" y="398983"/>
                  <a:pt x="1905995" y="399590"/>
                </a:cubicBezTo>
                <a:cubicBezTo>
                  <a:pt x="1769174" y="368166"/>
                  <a:pt x="1470486" y="385464"/>
                  <a:pt x="1274469" y="399590"/>
                </a:cubicBezTo>
                <a:cubicBezTo>
                  <a:pt x="1078452" y="413716"/>
                  <a:pt x="882080" y="397473"/>
                  <a:pt x="642944" y="399590"/>
                </a:cubicBezTo>
                <a:cubicBezTo>
                  <a:pt x="403809" y="401707"/>
                  <a:pt x="209221" y="38878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B8B09BF-BB8C-14DF-87CF-E1A9AD86430C}"/>
              </a:ext>
            </a:extLst>
          </p:cNvPr>
          <p:cNvSpPr/>
          <p:nvPr/>
        </p:nvSpPr>
        <p:spPr>
          <a:xfrm>
            <a:off x="7001112" y="3312888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تكلفة المبيعات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33A9FF-DB93-5FC4-A890-F118D725E39A}"/>
              </a:ext>
            </a:extLst>
          </p:cNvPr>
          <p:cNvSpPr/>
          <p:nvPr/>
        </p:nvSpPr>
        <p:spPr>
          <a:xfrm>
            <a:off x="6920168" y="4007422"/>
            <a:ext cx="1971124" cy="399590"/>
          </a:xfrm>
          <a:custGeom>
            <a:avLst/>
            <a:gdLst>
              <a:gd name="connsiteX0" fmla="*/ 0 w 1971124"/>
              <a:gd name="connsiteY0" fmla="*/ 66600 h 399590"/>
              <a:gd name="connsiteX1" fmla="*/ 66600 w 1971124"/>
              <a:gd name="connsiteY1" fmla="*/ 0 h 399590"/>
              <a:gd name="connsiteX2" fmla="*/ 697621 w 1971124"/>
              <a:gd name="connsiteY2" fmla="*/ 0 h 399590"/>
              <a:gd name="connsiteX3" fmla="*/ 1328641 w 1971124"/>
              <a:gd name="connsiteY3" fmla="*/ 0 h 399590"/>
              <a:gd name="connsiteX4" fmla="*/ 1904524 w 1971124"/>
              <a:gd name="connsiteY4" fmla="*/ 0 h 399590"/>
              <a:gd name="connsiteX5" fmla="*/ 1971124 w 1971124"/>
              <a:gd name="connsiteY5" fmla="*/ 66600 h 399590"/>
              <a:gd name="connsiteX6" fmla="*/ 1971124 w 1971124"/>
              <a:gd name="connsiteY6" fmla="*/ 332990 h 399590"/>
              <a:gd name="connsiteX7" fmla="*/ 1904524 w 1971124"/>
              <a:gd name="connsiteY7" fmla="*/ 399590 h 399590"/>
              <a:gd name="connsiteX8" fmla="*/ 1273503 w 1971124"/>
              <a:gd name="connsiteY8" fmla="*/ 399590 h 399590"/>
              <a:gd name="connsiteX9" fmla="*/ 642483 w 1971124"/>
              <a:gd name="connsiteY9" fmla="*/ 399590 h 399590"/>
              <a:gd name="connsiteX10" fmla="*/ 66600 w 1971124"/>
              <a:gd name="connsiteY10" fmla="*/ 399590 h 399590"/>
              <a:gd name="connsiteX11" fmla="*/ 0 w 1971124"/>
              <a:gd name="connsiteY11" fmla="*/ 332990 h 399590"/>
              <a:gd name="connsiteX12" fmla="*/ 0 w 197112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112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7956" y="31134"/>
                  <a:pt x="560159" y="20531"/>
                  <a:pt x="697621" y="0"/>
                </a:cubicBezTo>
                <a:cubicBezTo>
                  <a:pt x="835083" y="-20531"/>
                  <a:pt x="1108395" y="-10777"/>
                  <a:pt x="1328641" y="0"/>
                </a:cubicBezTo>
                <a:cubicBezTo>
                  <a:pt x="1548887" y="10777"/>
                  <a:pt x="1765193" y="9037"/>
                  <a:pt x="1904524" y="0"/>
                </a:cubicBezTo>
                <a:cubicBezTo>
                  <a:pt x="1936861" y="-436"/>
                  <a:pt x="1974023" y="28393"/>
                  <a:pt x="1971124" y="66600"/>
                </a:cubicBezTo>
                <a:cubicBezTo>
                  <a:pt x="1980598" y="138300"/>
                  <a:pt x="1958632" y="226928"/>
                  <a:pt x="1971124" y="332990"/>
                </a:cubicBezTo>
                <a:cubicBezTo>
                  <a:pt x="1962302" y="369513"/>
                  <a:pt x="1940826" y="398583"/>
                  <a:pt x="1904524" y="399590"/>
                </a:cubicBezTo>
                <a:cubicBezTo>
                  <a:pt x="1766852" y="429046"/>
                  <a:pt x="1496925" y="375728"/>
                  <a:pt x="1273503" y="399590"/>
                </a:cubicBezTo>
                <a:cubicBezTo>
                  <a:pt x="1050081" y="423452"/>
                  <a:pt x="880664" y="402983"/>
                  <a:pt x="642483" y="399590"/>
                </a:cubicBezTo>
                <a:cubicBezTo>
                  <a:pt x="404302" y="396197"/>
                  <a:pt x="191795" y="38837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7112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9778" y="5539"/>
                  <a:pt x="482699" y="-13615"/>
                  <a:pt x="679241" y="0"/>
                </a:cubicBezTo>
                <a:cubicBezTo>
                  <a:pt x="875783" y="13615"/>
                  <a:pt x="1020595" y="-30567"/>
                  <a:pt x="1328641" y="0"/>
                </a:cubicBezTo>
                <a:cubicBezTo>
                  <a:pt x="1636687" y="30567"/>
                  <a:pt x="1740987" y="18862"/>
                  <a:pt x="1904524" y="0"/>
                </a:cubicBezTo>
                <a:cubicBezTo>
                  <a:pt x="1938762" y="3418"/>
                  <a:pt x="1970878" y="25716"/>
                  <a:pt x="1971124" y="66600"/>
                </a:cubicBezTo>
                <a:cubicBezTo>
                  <a:pt x="1971742" y="163177"/>
                  <a:pt x="1977075" y="233743"/>
                  <a:pt x="1971124" y="332990"/>
                </a:cubicBezTo>
                <a:cubicBezTo>
                  <a:pt x="1964967" y="368193"/>
                  <a:pt x="1940488" y="398983"/>
                  <a:pt x="1904524" y="399590"/>
                </a:cubicBezTo>
                <a:cubicBezTo>
                  <a:pt x="1758830" y="381009"/>
                  <a:pt x="1552805" y="427304"/>
                  <a:pt x="1273503" y="399590"/>
                </a:cubicBezTo>
                <a:cubicBezTo>
                  <a:pt x="994201" y="371876"/>
                  <a:pt x="860212" y="428407"/>
                  <a:pt x="642483" y="399590"/>
                </a:cubicBezTo>
                <a:cubicBezTo>
                  <a:pt x="424754" y="370773"/>
                  <a:pt x="269908" y="41355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المخزون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4A5F5A-3950-3018-CD90-FCAC5D63D1DE}"/>
              </a:ext>
            </a:extLst>
          </p:cNvPr>
          <p:cNvCxnSpPr>
            <a:cxnSpLocks/>
          </p:cNvCxnSpPr>
          <p:nvPr/>
        </p:nvCxnSpPr>
        <p:spPr>
          <a:xfrm flipH="1">
            <a:off x="7077027" y="3906539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4D7796E-6D4A-A382-C718-8B2690011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05" y="3714528"/>
            <a:ext cx="453126" cy="30208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6BC0838-EC23-4A9A-3909-59BEBC7C085F}"/>
              </a:ext>
            </a:extLst>
          </p:cNvPr>
          <p:cNvSpPr/>
          <p:nvPr/>
        </p:nvSpPr>
        <p:spPr>
          <a:xfrm>
            <a:off x="9743109" y="3566997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المخزون</a:t>
            </a:r>
            <a:endParaRPr lang="en-US" sz="16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73EE5A-FC8E-0D1B-A71C-DA855E33E1D3}"/>
              </a:ext>
            </a:extLst>
          </p:cNvPr>
          <p:cNvSpPr/>
          <p:nvPr/>
        </p:nvSpPr>
        <p:spPr>
          <a:xfrm>
            <a:off x="3878926" y="3683586"/>
            <a:ext cx="2472095" cy="399590"/>
          </a:xfrm>
          <a:custGeom>
            <a:avLst/>
            <a:gdLst>
              <a:gd name="connsiteX0" fmla="*/ 0 w 2472095"/>
              <a:gd name="connsiteY0" fmla="*/ 66600 h 399590"/>
              <a:gd name="connsiteX1" fmla="*/ 66600 w 2472095"/>
              <a:gd name="connsiteY1" fmla="*/ 0 h 399590"/>
              <a:gd name="connsiteX2" fmla="*/ 674713 w 2472095"/>
              <a:gd name="connsiteY2" fmla="*/ 0 h 399590"/>
              <a:gd name="connsiteX3" fmla="*/ 1212659 w 2472095"/>
              <a:gd name="connsiteY3" fmla="*/ 0 h 399590"/>
              <a:gd name="connsiteX4" fmla="*/ 1820771 w 2472095"/>
              <a:gd name="connsiteY4" fmla="*/ 0 h 399590"/>
              <a:gd name="connsiteX5" fmla="*/ 2405495 w 2472095"/>
              <a:gd name="connsiteY5" fmla="*/ 0 h 399590"/>
              <a:gd name="connsiteX6" fmla="*/ 2472095 w 2472095"/>
              <a:gd name="connsiteY6" fmla="*/ 66600 h 399590"/>
              <a:gd name="connsiteX7" fmla="*/ 2472095 w 2472095"/>
              <a:gd name="connsiteY7" fmla="*/ 332990 h 399590"/>
              <a:gd name="connsiteX8" fmla="*/ 2405495 w 2472095"/>
              <a:gd name="connsiteY8" fmla="*/ 399590 h 399590"/>
              <a:gd name="connsiteX9" fmla="*/ 1867549 w 2472095"/>
              <a:gd name="connsiteY9" fmla="*/ 399590 h 399590"/>
              <a:gd name="connsiteX10" fmla="*/ 1259436 w 2472095"/>
              <a:gd name="connsiteY10" fmla="*/ 399590 h 399590"/>
              <a:gd name="connsiteX11" fmla="*/ 721491 w 2472095"/>
              <a:gd name="connsiteY11" fmla="*/ 399590 h 399590"/>
              <a:gd name="connsiteX12" fmla="*/ 66600 w 2472095"/>
              <a:gd name="connsiteY12" fmla="*/ 399590 h 399590"/>
              <a:gd name="connsiteX13" fmla="*/ 0 w 2472095"/>
              <a:gd name="connsiteY13" fmla="*/ 332990 h 399590"/>
              <a:gd name="connsiteX14" fmla="*/ 0 w 247209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18867" y="-4919"/>
                  <a:pt x="471350" y="27579"/>
                  <a:pt x="674713" y="0"/>
                </a:cubicBezTo>
                <a:cubicBezTo>
                  <a:pt x="878076" y="-27579"/>
                  <a:pt x="1079242" y="10016"/>
                  <a:pt x="1212659" y="0"/>
                </a:cubicBezTo>
                <a:cubicBezTo>
                  <a:pt x="1346076" y="-10016"/>
                  <a:pt x="1551160" y="-13549"/>
                  <a:pt x="1820771" y="0"/>
                </a:cubicBezTo>
                <a:cubicBezTo>
                  <a:pt x="2090382" y="13549"/>
                  <a:pt x="2161745" y="29010"/>
                  <a:pt x="2405495" y="0"/>
                </a:cubicBezTo>
                <a:cubicBezTo>
                  <a:pt x="2448256" y="2945"/>
                  <a:pt x="2472391" y="34586"/>
                  <a:pt x="2472095" y="66600"/>
                </a:cubicBezTo>
                <a:cubicBezTo>
                  <a:pt x="2471686" y="145208"/>
                  <a:pt x="2465495" y="278051"/>
                  <a:pt x="2472095" y="332990"/>
                </a:cubicBezTo>
                <a:cubicBezTo>
                  <a:pt x="2475224" y="368370"/>
                  <a:pt x="2442799" y="398465"/>
                  <a:pt x="2405495" y="399590"/>
                </a:cubicBezTo>
                <a:cubicBezTo>
                  <a:pt x="2271778" y="404031"/>
                  <a:pt x="2008440" y="388892"/>
                  <a:pt x="1867549" y="399590"/>
                </a:cubicBezTo>
                <a:cubicBezTo>
                  <a:pt x="1726658" y="410288"/>
                  <a:pt x="1421724" y="386203"/>
                  <a:pt x="1259436" y="399590"/>
                </a:cubicBezTo>
                <a:cubicBezTo>
                  <a:pt x="1097148" y="412977"/>
                  <a:pt x="920168" y="377539"/>
                  <a:pt x="721491" y="399590"/>
                </a:cubicBezTo>
                <a:cubicBezTo>
                  <a:pt x="522814" y="421641"/>
                  <a:pt x="282935" y="40271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720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97" y="9738"/>
                  <a:pt x="515083" y="-27678"/>
                  <a:pt x="651324" y="0"/>
                </a:cubicBezTo>
                <a:cubicBezTo>
                  <a:pt x="787565" y="27678"/>
                  <a:pt x="1064023" y="19887"/>
                  <a:pt x="1282825" y="0"/>
                </a:cubicBezTo>
                <a:cubicBezTo>
                  <a:pt x="1501627" y="-19887"/>
                  <a:pt x="1895339" y="-11563"/>
                  <a:pt x="2405495" y="0"/>
                </a:cubicBezTo>
                <a:cubicBezTo>
                  <a:pt x="2439733" y="3418"/>
                  <a:pt x="2471849" y="25716"/>
                  <a:pt x="2472095" y="66600"/>
                </a:cubicBezTo>
                <a:cubicBezTo>
                  <a:pt x="2472713" y="163177"/>
                  <a:pt x="2478046" y="233743"/>
                  <a:pt x="2472095" y="332990"/>
                </a:cubicBezTo>
                <a:cubicBezTo>
                  <a:pt x="2465938" y="368193"/>
                  <a:pt x="2441459" y="398983"/>
                  <a:pt x="2405495" y="399590"/>
                </a:cubicBezTo>
                <a:cubicBezTo>
                  <a:pt x="2122865" y="369970"/>
                  <a:pt x="2050793" y="428090"/>
                  <a:pt x="1797382" y="399590"/>
                </a:cubicBezTo>
                <a:cubicBezTo>
                  <a:pt x="1543971" y="371090"/>
                  <a:pt x="1375345" y="371654"/>
                  <a:pt x="1189270" y="399590"/>
                </a:cubicBezTo>
                <a:cubicBezTo>
                  <a:pt x="1003195" y="427526"/>
                  <a:pt x="922030" y="414358"/>
                  <a:pt x="674713" y="399590"/>
                </a:cubicBezTo>
                <a:cubicBezTo>
                  <a:pt x="427396" y="384822"/>
                  <a:pt x="315614" y="3706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Inventory Turn Over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EFD85EC-3754-EEE4-1B95-43B949772C4E}"/>
              </a:ext>
            </a:extLst>
          </p:cNvPr>
          <p:cNvSpPr/>
          <p:nvPr/>
        </p:nvSpPr>
        <p:spPr>
          <a:xfrm>
            <a:off x="4809293" y="4449437"/>
            <a:ext cx="2191819" cy="399590"/>
          </a:xfrm>
          <a:custGeom>
            <a:avLst/>
            <a:gdLst>
              <a:gd name="connsiteX0" fmla="*/ 0 w 2191819"/>
              <a:gd name="connsiteY0" fmla="*/ 66600 h 399590"/>
              <a:gd name="connsiteX1" fmla="*/ 66600 w 2191819"/>
              <a:gd name="connsiteY1" fmla="*/ 0 h 399590"/>
              <a:gd name="connsiteX2" fmla="*/ 773393 w 2191819"/>
              <a:gd name="connsiteY2" fmla="*/ 0 h 399590"/>
              <a:gd name="connsiteX3" fmla="*/ 1480185 w 2191819"/>
              <a:gd name="connsiteY3" fmla="*/ 0 h 399590"/>
              <a:gd name="connsiteX4" fmla="*/ 2125219 w 2191819"/>
              <a:gd name="connsiteY4" fmla="*/ 0 h 399590"/>
              <a:gd name="connsiteX5" fmla="*/ 2191819 w 2191819"/>
              <a:gd name="connsiteY5" fmla="*/ 66600 h 399590"/>
              <a:gd name="connsiteX6" fmla="*/ 2191819 w 2191819"/>
              <a:gd name="connsiteY6" fmla="*/ 332990 h 399590"/>
              <a:gd name="connsiteX7" fmla="*/ 2125219 w 2191819"/>
              <a:gd name="connsiteY7" fmla="*/ 399590 h 399590"/>
              <a:gd name="connsiteX8" fmla="*/ 1418426 w 2191819"/>
              <a:gd name="connsiteY8" fmla="*/ 399590 h 399590"/>
              <a:gd name="connsiteX9" fmla="*/ 711634 w 2191819"/>
              <a:gd name="connsiteY9" fmla="*/ 399590 h 399590"/>
              <a:gd name="connsiteX10" fmla="*/ 66600 w 2191819"/>
              <a:gd name="connsiteY10" fmla="*/ 399590 h 399590"/>
              <a:gd name="connsiteX11" fmla="*/ 0 w 2191819"/>
              <a:gd name="connsiteY11" fmla="*/ 332990 h 399590"/>
              <a:gd name="connsiteX12" fmla="*/ 0 w 219181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181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766" y="12209"/>
                  <a:pt x="612037" y="-2789"/>
                  <a:pt x="773393" y="0"/>
                </a:cubicBezTo>
                <a:cubicBezTo>
                  <a:pt x="934749" y="2789"/>
                  <a:pt x="1161168" y="24080"/>
                  <a:pt x="1480185" y="0"/>
                </a:cubicBezTo>
                <a:cubicBezTo>
                  <a:pt x="1799202" y="-24080"/>
                  <a:pt x="1830929" y="22738"/>
                  <a:pt x="2125219" y="0"/>
                </a:cubicBezTo>
                <a:cubicBezTo>
                  <a:pt x="2157556" y="-436"/>
                  <a:pt x="2194718" y="28393"/>
                  <a:pt x="2191819" y="66600"/>
                </a:cubicBezTo>
                <a:cubicBezTo>
                  <a:pt x="2201293" y="138300"/>
                  <a:pt x="2179327" y="226928"/>
                  <a:pt x="2191819" y="332990"/>
                </a:cubicBezTo>
                <a:cubicBezTo>
                  <a:pt x="2182997" y="369513"/>
                  <a:pt x="2161521" y="398583"/>
                  <a:pt x="2125219" y="399590"/>
                </a:cubicBezTo>
                <a:cubicBezTo>
                  <a:pt x="1874737" y="368643"/>
                  <a:pt x="1640519" y="421680"/>
                  <a:pt x="1418426" y="399590"/>
                </a:cubicBezTo>
                <a:cubicBezTo>
                  <a:pt x="1196333" y="377500"/>
                  <a:pt x="960315" y="391313"/>
                  <a:pt x="711634" y="399590"/>
                </a:cubicBezTo>
                <a:cubicBezTo>
                  <a:pt x="462953" y="407867"/>
                  <a:pt x="378010" y="414774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19181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6619" y="28164"/>
                  <a:pt x="596031" y="20308"/>
                  <a:pt x="752806" y="0"/>
                </a:cubicBezTo>
                <a:cubicBezTo>
                  <a:pt x="909581" y="-20308"/>
                  <a:pt x="1181130" y="33281"/>
                  <a:pt x="1480185" y="0"/>
                </a:cubicBezTo>
                <a:cubicBezTo>
                  <a:pt x="1779240" y="-33281"/>
                  <a:pt x="1889513" y="-32164"/>
                  <a:pt x="2125219" y="0"/>
                </a:cubicBezTo>
                <a:cubicBezTo>
                  <a:pt x="2159457" y="3418"/>
                  <a:pt x="2191573" y="25716"/>
                  <a:pt x="2191819" y="66600"/>
                </a:cubicBezTo>
                <a:cubicBezTo>
                  <a:pt x="2192437" y="163177"/>
                  <a:pt x="2197770" y="233743"/>
                  <a:pt x="2191819" y="332990"/>
                </a:cubicBezTo>
                <a:cubicBezTo>
                  <a:pt x="2185662" y="368193"/>
                  <a:pt x="2161183" y="398983"/>
                  <a:pt x="2125219" y="399590"/>
                </a:cubicBezTo>
                <a:cubicBezTo>
                  <a:pt x="1895895" y="394578"/>
                  <a:pt x="1735229" y="420047"/>
                  <a:pt x="1418426" y="399590"/>
                </a:cubicBezTo>
                <a:cubicBezTo>
                  <a:pt x="1101623" y="379133"/>
                  <a:pt x="984209" y="381324"/>
                  <a:pt x="711634" y="399590"/>
                </a:cubicBezTo>
                <a:cubicBezTo>
                  <a:pt x="439059" y="417856"/>
                  <a:pt x="300193" y="40000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2/(أول المدة + أخر )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1138ED-FDB4-E684-D84F-B72B9F1C2B3C}"/>
              </a:ext>
            </a:extLst>
          </p:cNvPr>
          <p:cNvSpPr/>
          <p:nvPr/>
        </p:nvSpPr>
        <p:spPr>
          <a:xfrm>
            <a:off x="3543025" y="3155847"/>
            <a:ext cx="8244161" cy="1885651"/>
          </a:xfrm>
          <a:custGeom>
            <a:avLst/>
            <a:gdLst>
              <a:gd name="connsiteX0" fmla="*/ 0 w 8244161"/>
              <a:gd name="connsiteY0" fmla="*/ 314281 h 1885651"/>
              <a:gd name="connsiteX1" fmla="*/ 314281 w 8244161"/>
              <a:gd name="connsiteY1" fmla="*/ 0 h 1885651"/>
              <a:gd name="connsiteX2" fmla="*/ 1158920 w 8244161"/>
              <a:gd name="connsiteY2" fmla="*/ 0 h 1885651"/>
              <a:gd name="connsiteX3" fmla="*/ 1775091 w 8244161"/>
              <a:gd name="connsiteY3" fmla="*/ 0 h 1885651"/>
              <a:gd name="connsiteX4" fmla="*/ 2315107 w 8244161"/>
              <a:gd name="connsiteY4" fmla="*/ 0 h 1885651"/>
              <a:gd name="connsiteX5" fmla="*/ 3083590 w 8244161"/>
              <a:gd name="connsiteY5" fmla="*/ 0 h 1885651"/>
              <a:gd name="connsiteX6" fmla="*/ 3699761 w 8244161"/>
              <a:gd name="connsiteY6" fmla="*/ 0 h 1885651"/>
              <a:gd name="connsiteX7" fmla="*/ 4544400 w 8244161"/>
              <a:gd name="connsiteY7" fmla="*/ 0 h 1885651"/>
              <a:gd name="connsiteX8" fmla="*/ 5084415 w 8244161"/>
              <a:gd name="connsiteY8" fmla="*/ 0 h 1885651"/>
              <a:gd name="connsiteX9" fmla="*/ 5929054 w 8244161"/>
              <a:gd name="connsiteY9" fmla="*/ 0 h 1885651"/>
              <a:gd name="connsiteX10" fmla="*/ 6392914 w 8244161"/>
              <a:gd name="connsiteY10" fmla="*/ 0 h 1885651"/>
              <a:gd name="connsiteX11" fmla="*/ 7085241 w 8244161"/>
              <a:gd name="connsiteY11" fmla="*/ 0 h 1885651"/>
              <a:gd name="connsiteX12" fmla="*/ 7929880 w 8244161"/>
              <a:gd name="connsiteY12" fmla="*/ 0 h 1885651"/>
              <a:gd name="connsiteX13" fmla="*/ 8244161 w 8244161"/>
              <a:gd name="connsiteY13" fmla="*/ 314281 h 1885651"/>
              <a:gd name="connsiteX14" fmla="*/ 8244161 w 8244161"/>
              <a:gd name="connsiteY14" fmla="*/ 942826 h 1885651"/>
              <a:gd name="connsiteX15" fmla="*/ 8244161 w 8244161"/>
              <a:gd name="connsiteY15" fmla="*/ 1571370 h 1885651"/>
              <a:gd name="connsiteX16" fmla="*/ 7929880 w 8244161"/>
              <a:gd name="connsiteY16" fmla="*/ 1885651 h 1885651"/>
              <a:gd name="connsiteX17" fmla="*/ 7161397 w 8244161"/>
              <a:gd name="connsiteY17" fmla="*/ 1885651 h 1885651"/>
              <a:gd name="connsiteX18" fmla="*/ 6697538 w 8244161"/>
              <a:gd name="connsiteY18" fmla="*/ 1885651 h 1885651"/>
              <a:gd name="connsiteX19" fmla="*/ 6157522 w 8244161"/>
              <a:gd name="connsiteY19" fmla="*/ 1885651 h 1885651"/>
              <a:gd name="connsiteX20" fmla="*/ 5312883 w 8244161"/>
              <a:gd name="connsiteY20" fmla="*/ 1885651 h 1885651"/>
              <a:gd name="connsiteX21" fmla="*/ 4620556 w 8244161"/>
              <a:gd name="connsiteY21" fmla="*/ 1885651 h 1885651"/>
              <a:gd name="connsiteX22" fmla="*/ 4080541 w 8244161"/>
              <a:gd name="connsiteY22" fmla="*/ 1885651 h 1885651"/>
              <a:gd name="connsiteX23" fmla="*/ 3388214 w 8244161"/>
              <a:gd name="connsiteY23" fmla="*/ 1885651 h 1885651"/>
              <a:gd name="connsiteX24" fmla="*/ 2924354 w 8244161"/>
              <a:gd name="connsiteY24" fmla="*/ 1885651 h 1885651"/>
              <a:gd name="connsiteX25" fmla="*/ 2460495 w 8244161"/>
              <a:gd name="connsiteY25" fmla="*/ 1885651 h 1885651"/>
              <a:gd name="connsiteX26" fmla="*/ 1768168 w 8244161"/>
              <a:gd name="connsiteY26" fmla="*/ 1885651 h 1885651"/>
              <a:gd name="connsiteX27" fmla="*/ 1228153 w 8244161"/>
              <a:gd name="connsiteY27" fmla="*/ 1885651 h 1885651"/>
              <a:gd name="connsiteX28" fmla="*/ 314281 w 8244161"/>
              <a:gd name="connsiteY28" fmla="*/ 1885651 h 1885651"/>
              <a:gd name="connsiteX29" fmla="*/ 0 w 8244161"/>
              <a:gd name="connsiteY29" fmla="*/ 1571370 h 1885651"/>
              <a:gd name="connsiteX30" fmla="*/ 0 w 8244161"/>
              <a:gd name="connsiteY30" fmla="*/ 917684 h 1885651"/>
              <a:gd name="connsiteX31" fmla="*/ 0 w 8244161"/>
              <a:gd name="connsiteY31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4416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74478" y="-22643"/>
                  <a:pt x="894166" y="9647"/>
                  <a:pt x="1158920" y="0"/>
                </a:cubicBezTo>
                <a:cubicBezTo>
                  <a:pt x="1423674" y="-9647"/>
                  <a:pt x="1614937" y="6951"/>
                  <a:pt x="1775091" y="0"/>
                </a:cubicBezTo>
                <a:cubicBezTo>
                  <a:pt x="1935245" y="-6951"/>
                  <a:pt x="2204535" y="9862"/>
                  <a:pt x="2315107" y="0"/>
                </a:cubicBezTo>
                <a:cubicBezTo>
                  <a:pt x="2425679" y="-9862"/>
                  <a:pt x="2791221" y="33650"/>
                  <a:pt x="3083590" y="0"/>
                </a:cubicBezTo>
                <a:cubicBezTo>
                  <a:pt x="3375959" y="-33650"/>
                  <a:pt x="3440991" y="-14633"/>
                  <a:pt x="3699761" y="0"/>
                </a:cubicBezTo>
                <a:cubicBezTo>
                  <a:pt x="3958531" y="14633"/>
                  <a:pt x="4219574" y="-6600"/>
                  <a:pt x="4544400" y="0"/>
                </a:cubicBezTo>
                <a:cubicBezTo>
                  <a:pt x="4869226" y="6600"/>
                  <a:pt x="4831374" y="10401"/>
                  <a:pt x="5084415" y="0"/>
                </a:cubicBezTo>
                <a:cubicBezTo>
                  <a:pt x="5337457" y="-10401"/>
                  <a:pt x="5552065" y="-3835"/>
                  <a:pt x="5929054" y="0"/>
                </a:cubicBezTo>
                <a:cubicBezTo>
                  <a:pt x="6306043" y="3835"/>
                  <a:pt x="6216407" y="-17176"/>
                  <a:pt x="6392914" y="0"/>
                </a:cubicBezTo>
                <a:cubicBezTo>
                  <a:pt x="6569421" y="17176"/>
                  <a:pt x="6773626" y="8391"/>
                  <a:pt x="7085241" y="0"/>
                </a:cubicBezTo>
                <a:cubicBezTo>
                  <a:pt x="7396856" y="-8391"/>
                  <a:pt x="7643150" y="-26283"/>
                  <a:pt x="7929880" y="0"/>
                </a:cubicBezTo>
                <a:cubicBezTo>
                  <a:pt x="8127531" y="-23793"/>
                  <a:pt x="8261116" y="129776"/>
                  <a:pt x="8244161" y="314281"/>
                </a:cubicBezTo>
                <a:cubicBezTo>
                  <a:pt x="8242190" y="572520"/>
                  <a:pt x="8261375" y="717443"/>
                  <a:pt x="8244161" y="942826"/>
                </a:cubicBezTo>
                <a:cubicBezTo>
                  <a:pt x="8226947" y="1168209"/>
                  <a:pt x="8268856" y="1385002"/>
                  <a:pt x="8244161" y="1571370"/>
                </a:cubicBezTo>
                <a:cubicBezTo>
                  <a:pt x="8214534" y="1717029"/>
                  <a:pt x="8100590" y="1881372"/>
                  <a:pt x="7929880" y="1885651"/>
                </a:cubicBezTo>
                <a:cubicBezTo>
                  <a:pt x="7567262" y="1887150"/>
                  <a:pt x="7340493" y="1915455"/>
                  <a:pt x="7161397" y="1885651"/>
                </a:cubicBezTo>
                <a:cubicBezTo>
                  <a:pt x="6982301" y="1855847"/>
                  <a:pt x="6865215" y="1887849"/>
                  <a:pt x="6697538" y="1885651"/>
                </a:cubicBezTo>
                <a:cubicBezTo>
                  <a:pt x="6529861" y="1883453"/>
                  <a:pt x="6371372" y="1902874"/>
                  <a:pt x="6157522" y="1885651"/>
                </a:cubicBezTo>
                <a:cubicBezTo>
                  <a:pt x="5943672" y="1868428"/>
                  <a:pt x="5492140" y="1878432"/>
                  <a:pt x="5312883" y="1885651"/>
                </a:cubicBezTo>
                <a:cubicBezTo>
                  <a:pt x="5133626" y="1892870"/>
                  <a:pt x="4918627" y="1907408"/>
                  <a:pt x="4620556" y="1885651"/>
                </a:cubicBezTo>
                <a:cubicBezTo>
                  <a:pt x="4322485" y="1863894"/>
                  <a:pt x="4249885" y="1858754"/>
                  <a:pt x="4080541" y="1885651"/>
                </a:cubicBezTo>
                <a:cubicBezTo>
                  <a:pt x="3911198" y="1912548"/>
                  <a:pt x="3634304" y="1875101"/>
                  <a:pt x="3388214" y="1885651"/>
                </a:cubicBezTo>
                <a:cubicBezTo>
                  <a:pt x="3142124" y="1896201"/>
                  <a:pt x="3091872" y="1871362"/>
                  <a:pt x="2924354" y="1885651"/>
                </a:cubicBezTo>
                <a:cubicBezTo>
                  <a:pt x="2756836" y="1899940"/>
                  <a:pt x="2643704" y="1895810"/>
                  <a:pt x="2460495" y="1885651"/>
                </a:cubicBezTo>
                <a:cubicBezTo>
                  <a:pt x="2277286" y="1875492"/>
                  <a:pt x="2068802" y="1899100"/>
                  <a:pt x="1768168" y="1885651"/>
                </a:cubicBezTo>
                <a:cubicBezTo>
                  <a:pt x="1467534" y="1872202"/>
                  <a:pt x="1469871" y="1904504"/>
                  <a:pt x="1228153" y="1885651"/>
                </a:cubicBezTo>
                <a:cubicBezTo>
                  <a:pt x="986436" y="1866798"/>
                  <a:pt x="729763" y="1867526"/>
                  <a:pt x="314281" y="1885651"/>
                </a:cubicBezTo>
                <a:cubicBezTo>
                  <a:pt x="161453" y="1881101"/>
                  <a:pt x="7474" y="1751100"/>
                  <a:pt x="0" y="1571370"/>
                </a:cubicBezTo>
                <a:cubicBezTo>
                  <a:pt x="2575" y="1350222"/>
                  <a:pt x="28441" y="1065619"/>
                  <a:pt x="0" y="917684"/>
                </a:cubicBezTo>
                <a:cubicBezTo>
                  <a:pt x="-28441" y="769749"/>
                  <a:pt x="14012" y="598307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2AD5904-92FF-2841-745D-8D8AF07631C3}"/>
              </a:ext>
            </a:extLst>
          </p:cNvPr>
          <p:cNvSpPr/>
          <p:nvPr/>
        </p:nvSpPr>
        <p:spPr>
          <a:xfrm>
            <a:off x="1571068" y="229047"/>
            <a:ext cx="1498261" cy="399590"/>
          </a:xfrm>
          <a:custGeom>
            <a:avLst/>
            <a:gdLst>
              <a:gd name="connsiteX0" fmla="*/ 0 w 1498261"/>
              <a:gd name="connsiteY0" fmla="*/ 66600 h 399590"/>
              <a:gd name="connsiteX1" fmla="*/ 66600 w 1498261"/>
              <a:gd name="connsiteY1" fmla="*/ 0 h 399590"/>
              <a:gd name="connsiteX2" fmla="*/ 721829 w 1498261"/>
              <a:gd name="connsiteY2" fmla="*/ 0 h 399590"/>
              <a:gd name="connsiteX3" fmla="*/ 1431661 w 1498261"/>
              <a:gd name="connsiteY3" fmla="*/ 0 h 399590"/>
              <a:gd name="connsiteX4" fmla="*/ 1498261 w 1498261"/>
              <a:gd name="connsiteY4" fmla="*/ 66600 h 399590"/>
              <a:gd name="connsiteX5" fmla="*/ 1498261 w 1498261"/>
              <a:gd name="connsiteY5" fmla="*/ 332990 h 399590"/>
              <a:gd name="connsiteX6" fmla="*/ 1431661 w 1498261"/>
              <a:gd name="connsiteY6" fmla="*/ 399590 h 399590"/>
              <a:gd name="connsiteX7" fmla="*/ 776432 w 1498261"/>
              <a:gd name="connsiteY7" fmla="*/ 399590 h 399590"/>
              <a:gd name="connsiteX8" fmla="*/ 66600 w 1498261"/>
              <a:gd name="connsiteY8" fmla="*/ 399590 h 399590"/>
              <a:gd name="connsiteX9" fmla="*/ 0 w 1498261"/>
              <a:gd name="connsiteY9" fmla="*/ 332990 h 399590"/>
              <a:gd name="connsiteX10" fmla="*/ 0 w 149826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826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2521" y="10647"/>
                  <a:pt x="526459" y="32671"/>
                  <a:pt x="721829" y="0"/>
                </a:cubicBezTo>
                <a:cubicBezTo>
                  <a:pt x="917199" y="-32671"/>
                  <a:pt x="1254308" y="-12874"/>
                  <a:pt x="1431661" y="0"/>
                </a:cubicBezTo>
                <a:cubicBezTo>
                  <a:pt x="1469285" y="-5652"/>
                  <a:pt x="1502562" y="30923"/>
                  <a:pt x="1498261" y="66600"/>
                </a:cubicBezTo>
                <a:cubicBezTo>
                  <a:pt x="1509101" y="142846"/>
                  <a:pt x="1507930" y="251105"/>
                  <a:pt x="1498261" y="332990"/>
                </a:cubicBezTo>
                <a:cubicBezTo>
                  <a:pt x="1493816" y="369336"/>
                  <a:pt x="1471342" y="398165"/>
                  <a:pt x="1431661" y="399590"/>
                </a:cubicBezTo>
                <a:cubicBezTo>
                  <a:pt x="1117149" y="424200"/>
                  <a:pt x="1093630" y="392995"/>
                  <a:pt x="776432" y="399590"/>
                </a:cubicBezTo>
                <a:cubicBezTo>
                  <a:pt x="459234" y="406185"/>
                  <a:pt x="386034" y="40679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9826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8100" y="31840"/>
                  <a:pt x="459998" y="19710"/>
                  <a:pt x="749131" y="0"/>
                </a:cubicBezTo>
                <a:cubicBezTo>
                  <a:pt x="1038264" y="-19710"/>
                  <a:pt x="1161310" y="17406"/>
                  <a:pt x="1431661" y="0"/>
                </a:cubicBezTo>
                <a:cubicBezTo>
                  <a:pt x="1462737" y="-6310"/>
                  <a:pt x="1503699" y="27542"/>
                  <a:pt x="1498261" y="66600"/>
                </a:cubicBezTo>
                <a:cubicBezTo>
                  <a:pt x="1496567" y="189726"/>
                  <a:pt x="1503860" y="245350"/>
                  <a:pt x="1498261" y="332990"/>
                </a:cubicBezTo>
                <a:cubicBezTo>
                  <a:pt x="1493946" y="375755"/>
                  <a:pt x="1474341" y="398348"/>
                  <a:pt x="1431661" y="399590"/>
                </a:cubicBezTo>
                <a:cubicBezTo>
                  <a:pt x="1187572" y="379359"/>
                  <a:pt x="933050" y="380789"/>
                  <a:pt x="776432" y="399590"/>
                </a:cubicBezTo>
                <a:cubicBezTo>
                  <a:pt x="619814" y="418391"/>
                  <a:pt x="417334" y="378349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517246-851B-8349-E744-1992FDBA5B6E}"/>
              </a:ext>
            </a:extLst>
          </p:cNvPr>
          <p:cNvSpPr/>
          <p:nvPr/>
        </p:nvSpPr>
        <p:spPr>
          <a:xfrm>
            <a:off x="834257" y="3548469"/>
            <a:ext cx="2468354" cy="399590"/>
          </a:xfrm>
          <a:custGeom>
            <a:avLst/>
            <a:gdLst>
              <a:gd name="connsiteX0" fmla="*/ 0 w 2468354"/>
              <a:gd name="connsiteY0" fmla="*/ 66600 h 399590"/>
              <a:gd name="connsiteX1" fmla="*/ 66600 w 2468354"/>
              <a:gd name="connsiteY1" fmla="*/ 0 h 399590"/>
              <a:gd name="connsiteX2" fmla="*/ 673740 w 2468354"/>
              <a:gd name="connsiteY2" fmla="*/ 0 h 399590"/>
              <a:gd name="connsiteX3" fmla="*/ 1210825 w 2468354"/>
              <a:gd name="connsiteY3" fmla="*/ 0 h 399590"/>
              <a:gd name="connsiteX4" fmla="*/ 1817966 w 2468354"/>
              <a:gd name="connsiteY4" fmla="*/ 0 h 399590"/>
              <a:gd name="connsiteX5" fmla="*/ 2401754 w 2468354"/>
              <a:gd name="connsiteY5" fmla="*/ 0 h 399590"/>
              <a:gd name="connsiteX6" fmla="*/ 2468354 w 2468354"/>
              <a:gd name="connsiteY6" fmla="*/ 66600 h 399590"/>
              <a:gd name="connsiteX7" fmla="*/ 2468354 w 2468354"/>
              <a:gd name="connsiteY7" fmla="*/ 332990 h 399590"/>
              <a:gd name="connsiteX8" fmla="*/ 2401754 w 2468354"/>
              <a:gd name="connsiteY8" fmla="*/ 399590 h 399590"/>
              <a:gd name="connsiteX9" fmla="*/ 1864669 w 2468354"/>
              <a:gd name="connsiteY9" fmla="*/ 399590 h 399590"/>
              <a:gd name="connsiteX10" fmla="*/ 1257529 w 2468354"/>
              <a:gd name="connsiteY10" fmla="*/ 399590 h 399590"/>
              <a:gd name="connsiteX11" fmla="*/ 720443 w 2468354"/>
              <a:gd name="connsiteY11" fmla="*/ 399590 h 399590"/>
              <a:gd name="connsiteX12" fmla="*/ 66600 w 2468354"/>
              <a:gd name="connsiteY12" fmla="*/ 399590 h 399590"/>
              <a:gd name="connsiteX13" fmla="*/ 0 w 2468354"/>
              <a:gd name="connsiteY13" fmla="*/ 332990 h 399590"/>
              <a:gd name="connsiteX14" fmla="*/ 0 w 2468354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8354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39878" y="12385"/>
                  <a:pt x="413088" y="2009"/>
                  <a:pt x="673740" y="0"/>
                </a:cubicBezTo>
                <a:cubicBezTo>
                  <a:pt x="934392" y="-2009"/>
                  <a:pt x="971946" y="18483"/>
                  <a:pt x="1210825" y="0"/>
                </a:cubicBezTo>
                <a:cubicBezTo>
                  <a:pt x="1449705" y="-18483"/>
                  <a:pt x="1579461" y="20264"/>
                  <a:pt x="1817966" y="0"/>
                </a:cubicBezTo>
                <a:cubicBezTo>
                  <a:pt x="2056471" y="-20264"/>
                  <a:pt x="2250586" y="-27642"/>
                  <a:pt x="2401754" y="0"/>
                </a:cubicBezTo>
                <a:cubicBezTo>
                  <a:pt x="2444515" y="2945"/>
                  <a:pt x="2468650" y="34586"/>
                  <a:pt x="2468354" y="66600"/>
                </a:cubicBezTo>
                <a:cubicBezTo>
                  <a:pt x="2467945" y="145208"/>
                  <a:pt x="2461754" y="278051"/>
                  <a:pt x="2468354" y="332990"/>
                </a:cubicBezTo>
                <a:cubicBezTo>
                  <a:pt x="2471483" y="368370"/>
                  <a:pt x="2439058" y="398465"/>
                  <a:pt x="2401754" y="399590"/>
                </a:cubicBezTo>
                <a:cubicBezTo>
                  <a:pt x="2170867" y="388641"/>
                  <a:pt x="2035283" y="420885"/>
                  <a:pt x="1864669" y="399590"/>
                </a:cubicBezTo>
                <a:cubicBezTo>
                  <a:pt x="1694056" y="378295"/>
                  <a:pt x="1423965" y="428763"/>
                  <a:pt x="1257529" y="399590"/>
                </a:cubicBezTo>
                <a:cubicBezTo>
                  <a:pt x="1091093" y="370417"/>
                  <a:pt x="968680" y="402075"/>
                  <a:pt x="720443" y="399590"/>
                </a:cubicBezTo>
                <a:cubicBezTo>
                  <a:pt x="472206" y="397105"/>
                  <a:pt x="262477" y="431597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683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278" y="22321"/>
                  <a:pt x="453418" y="-17824"/>
                  <a:pt x="650389" y="0"/>
                </a:cubicBezTo>
                <a:cubicBezTo>
                  <a:pt x="847360" y="17824"/>
                  <a:pt x="1123708" y="9915"/>
                  <a:pt x="1280880" y="0"/>
                </a:cubicBezTo>
                <a:cubicBezTo>
                  <a:pt x="1438052" y="-9915"/>
                  <a:pt x="2122564" y="-55679"/>
                  <a:pt x="2401754" y="0"/>
                </a:cubicBezTo>
                <a:cubicBezTo>
                  <a:pt x="2435992" y="3418"/>
                  <a:pt x="2468108" y="25716"/>
                  <a:pt x="2468354" y="66600"/>
                </a:cubicBezTo>
                <a:cubicBezTo>
                  <a:pt x="2468972" y="163177"/>
                  <a:pt x="2474305" y="233743"/>
                  <a:pt x="2468354" y="332990"/>
                </a:cubicBezTo>
                <a:cubicBezTo>
                  <a:pt x="2462197" y="368193"/>
                  <a:pt x="2437718" y="398983"/>
                  <a:pt x="2401754" y="399590"/>
                </a:cubicBezTo>
                <a:cubicBezTo>
                  <a:pt x="2211239" y="422543"/>
                  <a:pt x="1968053" y="397853"/>
                  <a:pt x="1794614" y="399590"/>
                </a:cubicBezTo>
                <a:cubicBezTo>
                  <a:pt x="1621175" y="401327"/>
                  <a:pt x="1455233" y="399289"/>
                  <a:pt x="1187474" y="399590"/>
                </a:cubicBezTo>
                <a:cubicBezTo>
                  <a:pt x="919715" y="399891"/>
                  <a:pt x="781678" y="392889"/>
                  <a:pt x="673740" y="399590"/>
                </a:cubicBezTo>
                <a:cubicBezTo>
                  <a:pt x="565802" y="406291"/>
                  <a:pt x="247386" y="37732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سرعة حركة المخزون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1285F-4A07-DFD6-A318-B937FB4BA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16" y="86933"/>
            <a:ext cx="779681" cy="779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D7D02-B12B-2B77-AA9E-6A66787D1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82" y="12248"/>
            <a:ext cx="779681" cy="77968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F94E42-3726-15A8-CBB9-312A9B83CDC3}"/>
              </a:ext>
            </a:extLst>
          </p:cNvPr>
          <p:cNvSpPr/>
          <p:nvPr/>
        </p:nvSpPr>
        <p:spPr>
          <a:xfrm>
            <a:off x="7207102" y="2364831"/>
            <a:ext cx="4508971" cy="399590"/>
          </a:xfrm>
          <a:custGeom>
            <a:avLst/>
            <a:gdLst>
              <a:gd name="connsiteX0" fmla="*/ 0 w 4508971"/>
              <a:gd name="connsiteY0" fmla="*/ 66600 h 399590"/>
              <a:gd name="connsiteX1" fmla="*/ 66600 w 4508971"/>
              <a:gd name="connsiteY1" fmla="*/ 0 h 399590"/>
              <a:gd name="connsiteX2" fmla="*/ 691710 w 4508971"/>
              <a:gd name="connsiteY2" fmla="*/ 0 h 399590"/>
              <a:gd name="connsiteX3" fmla="*/ 1229305 w 4508971"/>
              <a:gd name="connsiteY3" fmla="*/ 0 h 399590"/>
              <a:gd name="connsiteX4" fmla="*/ 1898173 w 4508971"/>
              <a:gd name="connsiteY4" fmla="*/ 0 h 399590"/>
              <a:gd name="connsiteX5" fmla="*/ 2567041 w 4508971"/>
              <a:gd name="connsiteY5" fmla="*/ 0 h 399590"/>
              <a:gd name="connsiteX6" fmla="*/ 3235908 w 4508971"/>
              <a:gd name="connsiteY6" fmla="*/ 0 h 399590"/>
              <a:gd name="connsiteX7" fmla="*/ 3773503 w 4508971"/>
              <a:gd name="connsiteY7" fmla="*/ 0 h 399590"/>
              <a:gd name="connsiteX8" fmla="*/ 4442371 w 4508971"/>
              <a:gd name="connsiteY8" fmla="*/ 0 h 399590"/>
              <a:gd name="connsiteX9" fmla="*/ 4508971 w 4508971"/>
              <a:gd name="connsiteY9" fmla="*/ 66600 h 399590"/>
              <a:gd name="connsiteX10" fmla="*/ 4508971 w 4508971"/>
              <a:gd name="connsiteY10" fmla="*/ 332990 h 399590"/>
              <a:gd name="connsiteX11" fmla="*/ 4442371 w 4508971"/>
              <a:gd name="connsiteY11" fmla="*/ 399590 h 399590"/>
              <a:gd name="connsiteX12" fmla="*/ 3904776 w 4508971"/>
              <a:gd name="connsiteY12" fmla="*/ 399590 h 399590"/>
              <a:gd name="connsiteX13" fmla="*/ 3192151 w 4508971"/>
              <a:gd name="connsiteY13" fmla="*/ 399590 h 399590"/>
              <a:gd name="connsiteX14" fmla="*/ 2479525 w 4508971"/>
              <a:gd name="connsiteY14" fmla="*/ 399590 h 399590"/>
              <a:gd name="connsiteX15" fmla="*/ 1854415 w 4508971"/>
              <a:gd name="connsiteY15" fmla="*/ 399590 h 399590"/>
              <a:gd name="connsiteX16" fmla="*/ 1273063 w 4508971"/>
              <a:gd name="connsiteY16" fmla="*/ 399590 h 399590"/>
              <a:gd name="connsiteX17" fmla="*/ 691710 w 4508971"/>
              <a:gd name="connsiteY17" fmla="*/ 399590 h 399590"/>
              <a:gd name="connsiteX18" fmla="*/ 66600 w 4508971"/>
              <a:gd name="connsiteY18" fmla="*/ 399590 h 399590"/>
              <a:gd name="connsiteX19" fmla="*/ 0 w 4508971"/>
              <a:gd name="connsiteY19" fmla="*/ 332990 h 399590"/>
              <a:gd name="connsiteX20" fmla="*/ 0 w 4508971"/>
              <a:gd name="connsiteY2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8971" h="399590" fill="none" extrusionOk="0">
                <a:moveTo>
                  <a:pt x="0" y="66600"/>
                </a:moveTo>
                <a:cubicBezTo>
                  <a:pt x="5979" y="32763"/>
                  <a:pt x="30114" y="4768"/>
                  <a:pt x="66600" y="0"/>
                </a:cubicBezTo>
                <a:cubicBezTo>
                  <a:pt x="296520" y="-11653"/>
                  <a:pt x="538057" y="-12967"/>
                  <a:pt x="691710" y="0"/>
                </a:cubicBezTo>
                <a:cubicBezTo>
                  <a:pt x="845363" y="12967"/>
                  <a:pt x="1111552" y="6801"/>
                  <a:pt x="1229305" y="0"/>
                </a:cubicBezTo>
                <a:cubicBezTo>
                  <a:pt x="1347059" y="-6801"/>
                  <a:pt x="1709702" y="-30538"/>
                  <a:pt x="1898173" y="0"/>
                </a:cubicBezTo>
                <a:cubicBezTo>
                  <a:pt x="2086644" y="30538"/>
                  <a:pt x="2413470" y="-7784"/>
                  <a:pt x="2567041" y="0"/>
                </a:cubicBezTo>
                <a:cubicBezTo>
                  <a:pt x="2720612" y="7784"/>
                  <a:pt x="3034370" y="12580"/>
                  <a:pt x="3235908" y="0"/>
                </a:cubicBezTo>
                <a:cubicBezTo>
                  <a:pt x="3437446" y="-12580"/>
                  <a:pt x="3660163" y="21549"/>
                  <a:pt x="3773503" y="0"/>
                </a:cubicBezTo>
                <a:cubicBezTo>
                  <a:pt x="3886843" y="-21549"/>
                  <a:pt x="4123959" y="-22120"/>
                  <a:pt x="4442371" y="0"/>
                </a:cubicBezTo>
                <a:cubicBezTo>
                  <a:pt x="4480374" y="-501"/>
                  <a:pt x="4511294" y="31886"/>
                  <a:pt x="4508971" y="66600"/>
                </a:cubicBezTo>
                <a:cubicBezTo>
                  <a:pt x="4498744" y="141406"/>
                  <a:pt x="4508054" y="201721"/>
                  <a:pt x="4508971" y="332990"/>
                </a:cubicBezTo>
                <a:cubicBezTo>
                  <a:pt x="4509286" y="368688"/>
                  <a:pt x="4477568" y="400673"/>
                  <a:pt x="4442371" y="399590"/>
                </a:cubicBezTo>
                <a:cubicBezTo>
                  <a:pt x="4327765" y="402218"/>
                  <a:pt x="4073825" y="387826"/>
                  <a:pt x="3904776" y="399590"/>
                </a:cubicBezTo>
                <a:cubicBezTo>
                  <a:pt x="3735727" y="411354"/>
                  <a:pt x="3529559" y="380376"/>
                  <a:pt x="3192151" y="399590"/>
                </a:cubicBezTo>
                <a:cubicBezTo>
                  <a:pt x="2854744" y="418804"/>
                  <a:pt x="2675320" y="422100"/>
                  <a:pt x="2479525" y="399590"/>
                </a:cubicBezTo>
                <a:cubicBezTo>
                  <a:pt x="2283730" y="377080"/>
                  <a:pt x="1989501" y="381866"/>
                  <a:pt x="1854415" y="399590"/>
                </a:cubicBezTo>
                <a:cubicBezTo>
                  <a:pt x="1719329" y="417315"/>
                  <a:pt x="1390828" y="383846"/>
                  <a:pt x="1273063" y="399590"/>
                </a:cubicBezTo>
                <a:cubicBezTo>
                  <a:pt x="1155298" y="415334"/>
                  <a:pt x="895453" y="373576"/>
                  <a:pt x="691710" y="399590"/>
                </a:cubicBezTo>
                <a:cubicBezTo>
                  <a:pt x="487967" y="425604"/>
                  <a:pt x="329634" y="399595"/>
                  <a:pt x="66600" y="399590"/>
                </a:cubicBezTo>
                <a:cubicBezTo>
                  <a:pt x="25881" y="394402"/>
                  <a:pt x="1240" y="372718"/>
                  <a:pt x="0" y="332990"/>
                </a:cubicBezTo>
                <a:cubicBezTo>
                  <a:pt x="-10706" y="220102"/>
                  <a:pt x="316" y="135907"/>
                  <a:pt x="0" y="66600"/>
                </a:cubicBezTo>
                <a:close/>
              </a:path>
              <a:path w="450897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9917" y="-28433"/>
                  <a:pt x="527414" y="1606"/>
                  <a:pt x="691710" y="0"/>
                </a:cubicBezTo>
                <a:cubicBezTo>
                  <a:pt x="856006" y="-1606"/>
                  <a:pt x="1242695" y="30450"/>
                  <a:pt x="1404336" y="0"/>
                </a:cubicBezTo>
                <a:cubicBezTo>
                  <a:pt x="1565977" y="-30450"/>
                  <a:pt x="1960410" y="-17567"/>
                  <a:pt x="2116961" y="0"/>
                </a:cubicBezTo>
                <a:cubicBezTo>
                  <a:pt x="2273513" y="17567"/>
                  <a:pt x="2511598" y="-11190"/>
                  <a:pt x="2698314" y="0"/>
                </a:cubicBezTo>
                <a:cubicBezTo>
                  <a:pt x="2885030" y="11190"/>
                  <a:pt x="3195751" y="32054"/>
                  <a:pt x="3367182" y="0"/>
                </a:cubicBezTo>
                <a:cubicBezTo>
                  <a:pt x="3538613" y="-32054"/>
                  <a:pt x="4125834" y="-26072"/>
                  <a:pt x="4442371" y="0"/>
                </a:cubicBezTo>
                <a:cubicBezTo>
                  <a:pt x="4472996" y="-1579"/>
                  <a:pt x="4508153" y="29211"/>
                  <a:pt x="4508971" y="66600"/>
                </a:cubicBezTo>
                <a:cubicBezTo>
                  <a:pt x="4517037" y="193027"/>
                  <a:pt x="4510426" y="273836"/>
                  <a:pt x="4508971" y="332990"/>
                </a:cubicBezTo>
                <a:cubicBezTo>
                  <a:pt x="4513778" y="377272"/>
                  <a:pt x="4478035" y="404687"/>
                  <a:pt x="4442371" y="399590"/>
                </a:cubicBezTo>
                <a:cubicBezTo>
                  <a:pt x="4177131" y="411287"/>
                  <a:pt x="4014397" y="395598"/>
                  <a:pt x="3861019" y="399590"/>
                </a:cubicBezTo>
                <a:cubicBezTo>
                  <a:pt x="3707641" y="403582"/>
                  <a:pt x="3336799" y="383059"/>
                  <a:pt x="3148393" y="399590"/>
                </a:cubicBezTo>
                <a:cubicBezTo>
                  <a:pt x="2959987" y="416121"/>
                  <a:pt x="2687149" y="398187"/>
                  <a:pt x="2523283" y="399590"/>
                </a:cubicBezTo>
                <a:cubicBezTo>
                  <a:pt x="2359417" y="400994"/>
                  <a:pt x="1994112" y="411005"/>
                  <a:pt x="1810657" y="399590"/>
                </a:cubicBezTo>
                <a:cubicBezTo>
                  <a:pt x="1627202" y="388175"/>
                  <a:pt x="1510820" y="373172"/>
                  <a:pt x="1273063" y="399590"/>
                </a:cubicBezTo>
                <a:cubicBezTo>
                  <a:pt x="1035306" y="426008"/>
                  <a:pt x="867231" y="411706"/>
                  <a:pt x="604195" y="399590"/>
                </a:cubicBezTo>
                <a:cubicBezTo>
                  <a:pt x="341159" y="387474"/>
                  <a:pt x="260522" y="425742"/>
                  <a:pt x="66600" y="399590"/>
                </a:cubicBezTo>
                <a:cubicBezTo>
                  <a:pt x="32813" y="395662"/>
                  <a:pt x="1198" y="370001"/>
                  <a:pt x="0" y="332990"/>
                </a:cubicBezTo>
                <a:cubicBezTo>
                  <a:pt x="-2086" y="217630"/>
                  <a:pt x="9680" y="1333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الأصول والإلتزامات المتداولة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949EAD-E457-F001-37A7-95B90CD44C02}"/>
              </a:ext>
            </a:extLst>
          </p:cNvPr>
          <p:cNvSpPr/>
          <p:nvPr/>
        </p:nvSpPr>
        <p:spPr>
          <a:xfrm>
            <a:off x="8891292" y="5647312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فترة التخزين</a:t>
            </a:r>
            <a:endParaRPr lang="en-US" sz="16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2AC6E-5EC0-1C8E-2512-E8AC3BE2DE59}"/>
              </a:ext>
            </a:extLst>
          </p:cNvPr>
          <p:cNvSpPr/>
          <p:nvPr/>
        </p:nvSpPr>
        <p:spPr>
          <a:xfrm>
            <a:off x="5945973" y="539260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360 يوما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96F8EE-CD47-5070-8934-6CE5CF3F7FBF}"/>
              </a:ext>
            </a:extLst>
          </p:cNvPr>
          <p:cNvSpPr/>
          <p:nvPr/>
        </p:nvSpPr>
        <p:spPr>
          <a:xfrm>
            <a:off x="5865029" y="6087134"/>
            <a:ext cx="1971124" cy="399590"/>
          </a:xfrm>
          <a:custGeom>
            <a:avLst/>
            <a:gdLst>
              <a:gd name="connsiteX0" fmla="*/ 0 w 1971124"/>
              <a:gd name="connsiteY0" fmla="*/ 66600 h 399590"/>
              <a:gd name="connsiteX1" fmla="*/ 66600 w 1971124"/>
              <a:gd name="connsiteY1" fmla="*/ 0 h 399590"/>
              <a:gd name="connsiteX2" fmla="*/ 697621 w 1971124"/>
              <a:gd name="connsiteY2" fmla="*/ 0 h 399590"/>
              <a:gd name="connsiteX3" fmla="*/ 1328641 w 1971124"/>
              <a:gd name="connsiteY3" fmla="*/ 0 h 399590"/>
              <a:gd name="connsiteX4" fmla="*/ 1904524 w 1971124"/>
              <a:gd name="connsiteY4" fmla="*/ 0 h 399590"/>
              <a:gd name="connsiteX5" fmla="*/ 1971124 w 1971124"/>
              <a:gd name="connsiteY5" fmla="*/ 66600 h 399590"/>
              <a:gd name="connsiteX6" fmla="*/ 1971124 w 1971124"/>
              <a:gd name="connsiteY6" fmla="*/ 332990 h 399590"/>
              <a:gd name="connsiteX7" fmla="*/ 1904524 w 1971124"/>
              <a:gd name="connsiteY7" fmla="*/ 399590 h 399590"/>
              <a:gd name="connsiteX8" fmla="*/ 1273503 w 1971124"/>
              <a:gd name="connsiteY8" fmla="*/ 399590 h 399590"/>
              <a:gd name="connsiteX9" fmla="*/ 642483 w 1971124"/>
              <a:gd name="connsiteY9" fmla="*/ 399590 h 399590"/>
              <a:gd name="connsiteX10" fmla="*/ 66600 w 1971124"/>
              <a:gd name="connsiteY10" fmla="*/ 399590 h 399590"/>
              <a:gd name="connsiteX11" fmla="*/ 0 w 1971124"/>
              <a:gd name="connsiteY11" fmla="*/ 332990 h 399590"/>
              <a:gd name="connsiteX12" fmla="*/ 0 w 197112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112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7956" y="31134"/>
                  <a:pt x="560159" y="20531"/>
                  <a:pt x="697621" y="0"/>
                </a:cubicBezTo>
                <a:cubicBezTo>
                  <a:pt x="835083" y="-20531"/>
                  <a:pt x="1108395" y="-10777"/>
                  <a:pt x="1328641" y="0"/>
                </a:cubicBezTo>
                <a:cubicBezTo>
                  <a:pt x="1548887" y="10777"/>
                  <a:pt x="1765193" y="9037"/>
                  <a:pt x="1904524" y="0"/>
                </a:cubicBezTo>
                <a:cubicBezTo>
                  <a:pt x="1936861" y="-436"/>
                  <a:pt x="1974023" y="28393"/>
                  <a:pt x="1971124" y="66600"/>
                </a:cubicBezTo>
                <a:cubicBezTo>
                  <a:pt x="1980598" y="138300"/>
                  <a:pt x="1958632" y="226928"/>
                  <a:pt x="1971124" y="332990"/>
                </a:cubicBezTo>
                <a:cubicBezTo>
                  <a:pt x="1962302" y="369513"/>
                  <a:pt x="1940826" y="398583"/>
                  <a:pt x="1904524" y="399590"/>
                </a:cubicBezTo>
                <a:cubicBezTo>
                  <a:pt x="1766852" y="429046"/>
                  <a:pt x="1496925" y="375728"/>
                  <a:pt x="1273503" y="399590"/>
                </a:cubicBezTo>
                <a:cubicBezTo>
                  <a:pt x="1050081" y="423452"/>
                  <a:pt x="880664" y="402983"/>
                  <a:pt x="642483" y="399590"/>
                </a:cubicBezTo>
                <a:cubicBezTo>
                  <a:pt x="404302" y="396197"/>
                  <a:pt x="191795" y="38837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7112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9778" y="5539"/>
                  <a:pt x="482699" y="-13615"/>
                  <a:pt x="679241" y="0"/>
                </a:cubicBezTo>
                <a:cubicBezTo>
                  <a:pt x="875783" y="13615"/>
                  <a:pt x="1020595" y="-30567"/>
                  <a:pt x="1328641" y="0"/>
                </a:cubicBezTo>
                <a:cubicBezTo>
                  <a:pt x="1636687" y="30567"/>
                  <a:pt x="1740987" y="18862"/>
                  <a:pt x="1904524" y="0"/>
                </a:cubicBezTo>
                <a:cubicBezTo>
                  <a:pt x="1938762" y="3418"/>
                  <a:pt x="1970878" y="25716"/>
                  <a:pt x="1971124" y="66600"/>
                </a:cubicBezTo>
                <a:cubicBezTo>
                  <a:pt x="1971742" y="163177"/>
                  <a:pt x="1977075" y="233743"/>
                  <a:pt x="1971124" y="332990"/>
                </a:cubicBezTo>
                <a:cubicBezTo>
                  <a:pt x="1964967" y="368193"/>
                  <a:pt x="1940488" y="398983"/>
                  <a:pt x="1904524" y="399590"/>
                </a:cubicBezTo>
                <a:cubicBezTo>
                  <a:pt x="1758830" y="381009"/>
                  <a:pt x="1552805" y="427304"/>
                  <a:pt x="1273503" y="399590"/>
                </a:cubicBezTo>
                <a:cubicBezTo>
                  <a:pt x="994201" y="371876"/>
                  <a:pt x="860212" y="428407"/>
                  <a:pt x="642483" y="399590"/>
                </a:cubicBezTo>
                <a:cubicBezTo>
                  <a:pt x="424754" y="370773"/>
                  <a:pt x="269908" y="41355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المخزون</a:t>
            </a: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9579F7-9B7C-B843-0DC4-1676CF619465}"/>
              </a:ext>
            </a:extLst>
          </p:cNvPr>
          <p:cNvCxnSpPr>
            <a:cxnSpLocks/>
          </p:cNvCxnSpPr>
          <p:nvPr/>
        </p:nvCxnSpPr>
        <p:spPr>
          <a:xfrm flipH="1">
            <a:off x="6021888" y="5977061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7CFDD32-05BF-9E9D-7BC1-0ECC7D979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66" y="5785050"/>
            <a:ext cx="453126" cy="30208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765EE5-D9CB-39FC-0BEE-18FA82D2C0F7}"/>
              </a:ext>
            </a:extLst>
          </p:cNvPr>
          <p:cNvSpPr/>
          <p:nvPr/>
        </p:nvSpPr>
        <p:spPr>
          <a:xfrm>
            <a:off x="881558" y="4216407"/>
            <a:ext cx="2468354" cy="399590"/>
          </a:xfrm>
          <a:custGeom>
            <a:avLst/>
            <a:gdLst>
              <a:gd name="connsiteX0" fmla="*/ 0 w 2468354"/>
              <a:gd name="connsiteY0" fmla="*/ 66600 h 399590"/>
              <a:gd name="connsiteX1" fmla="*/ 66600 w 2468354"/>
              <a:gd name="connsiteY1" fmla="*/ 0 h 399590"/>
              <a:gd name="connsiteX2" fmla="*/ 673740 w 2468354"/>
              <a:gd name="connsiteY2" fmla="*/ 0 h 399590"/>
              <a:gd name="connsiteX3" fmla="*/ 1210825 w 2468354"/>
              <a:gd name="connsiteY3" fmla="*/ 0 h 399590"/>
              <a:gd name="connsiteX4" fmla="*/ 1817966 w 2468354"/>
              <a:gd name="connsiteY4" fmla="*/ 0 h 399590"/>
              <a:gd name="connsiteX5" fmla="*/ 2401754 w 2468354"/>
              <a:gd name="connsiteY5" fmla="*/ 0 h 399590"/>
              <a:gd name="connsiteX6" fmla="*/ 2468354 w 2468354"/>
              <a:gd name="connsiteY6" fmla="*/ 66600 h 399590"/>
              <a:gd name="connsiteX7" fmla="*/ 2468354 w 2468354"/>
              <a:gd name="connsiteY7" fmla="*/ 332990 h 399590"/>
              <a:gd name="connsiteX8" fmla="*/ 2401754 w 2468354"/>
              <a:gd name="connsiteY8" fmla="*/ 399590 h 399590"/>
              <a:gd name="connsiteX9" fmla="*/ 1864669 w 2468354"/>
              <a:gd name="connsiteY9" fmla="*/ 399590 h 399590"/>
              <a:gd name="connsiteX10" fmla="*/ 1257529 w 2468354"/>
              <a:gd name="connsiteY10" fmla="*/ 399590 h 399590"/>
              <a:gd name="connsiteX11" fmla="*/ 720443 w 2468354"/>
              <a:gd name="connsiteY11" fmla="*/ 399590 h 399590"/>
              <a:gd name="connsiteX12" fmla="*/ 66600 w 2468354"/>
              <a:gd name="connsiteY12" fmla="*/ 399590 h 399590"/>
              <a:gd name="connsiteX13" fmla="*/ 0 w 2468354"/>
              <a:gd name="connsiteY13" fmla="*/ 332990 h 399590"/>
              <a:gd name="connsiteX14" fmla="*/ 0 w 2468354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8354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39878" y="12385"/>
                  <a:pt x="413088" y="2009"/>
                  <a:pt x="673740" y="0"/>
                </a:cubicBezTo>
                <a:cubicBezTo>
                  <a:pt x="934392" y="-2009"/>
                  <a:pt x="971946" y="18483"/>
                  <a:pt x="1210825" y="0"/>
                </a:cubicBezTo>
                <a:cubicBezTo>
                  <a:pt x="1449705" y="-18483"/>
                  <a:pt x="1579461" y="20264"/>
                  <a:pt x="1817966" y="0"/>
                </a:cubicBezTo>
                <a:cubicBezTo>
                  <a:pt x="2056471" y="-20264"/>
                  <a:pt x="2250586" y="-27642"/>
                  <a:pt x="2401754" y="0"/>
                </a:cubicBezTo>
                <a:cubicBezTo>
                  <a:pt x="2444515" y="2945"/>
                  <a:pt x="2468650" y="34586"/>
                  <a:pt x="2468354" y="66600"/>
                </a:cubicBezTo>
                <a:cubicBezTo>
                  <a:pt x="2467945" y="145208"/>
                  <a:pt x="2461754" y="278051"/>
                  <a:pt x="2468354" y="332990"/>
                </a:cubicBezTo>
                <a:cubicBezTo>
                  <a:pt x="2471483" y="368370"/>
                  <a:pt x="2439058" y="398465"/>
                  <a:pt x="2401754" y="399590"/>
                </a:cubicBezTo>
                <a:cubicBezTo>
                  <a:pt x="2170867" y="388641"/>
                  <a:pt x="2035283" y="420885"/>
                  <a:pt x="1864669" y="399590"/>
                </a:cubicBezTo>
                <a:cubicBezTo>
                  <a:pt x="1694056" y="378295"/>
                  <a:pt x="1423965" y="428763"/>
                  <a:pt x="1257529" y="399590"/>
                </a:cubicBezTo>
                <a:cubicBezTo>
                  <a:pt x="1091093" y="370417"/>
                  <a:pt x="968680" y="402075"/>
                  <a:pt x="720443" y="399590"/>
                </a:cubicBezTo>
                <a:cubicBezTo>
                  <a:pt x="472206" y="397105"/>
                  <a:pt x="262477" y="431597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683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278" y="22321"/>
                  <a:pt x="453418" y="-17824"/>
                  <a:pt x="650389" y="0"/>
                </a:cubicBezTo>
                <a:cubicBezTo>
                  <a:pt x="847360" y="17824"/>
                  <a:pt x="1123708" y="9915"/>
                  <a:pt x="1280880" y="0"/>
                </a:cubicBezTo>
                <a:cubicBezTo>
                  <a:pt x="1438052" y="-9915"/>
                  <a:pt x="2122564" y="-55679"/>
                  <a:pt x="2401754" y="0"/>
                </a:cubicBezTo>
                <a:cubicBezTo>
                  <a:pt x="2435992" y="3418"/>
                  <a:pt x="2468108" y="25716"/>
                  <a:pt x="2468354" y="66600"/>
                </a:cubicBezTo>
                <a:cubicBezTo>
                  <a:pt x="2468972" y="163177"/>
                  <a:pt x="2474305" y="233743"/>
                  <a:pt x="2468354" y="332990"/>
                </a:cubicBezTo>
                <a:cubicBezTo>
                  <a:pt x="2462197" y="368193"/>
                  <a:pt x="2437718" y="398983"/>
                  <a:pt x="2401754" y="399590"/>
                </a:cubicBezTo>
                <a:cubicBezTo>
                  <a:pt x="2211239" y="422543"/>
                  <a:pt x="1968053" y="397853"/>
                  <a:pt x="1794614" y="399590"/>
                </a:cubicBezTo>
                <a:cubicBezTo>
                  <a:pt x="1621175" y="401327"/>
                  <a:pt x="1455233" y="399289"/>
                  <a:pt x="1187474" y="399590"/>
                </a:cubicBezTo>
                <a:cubicBezTo>
                  <a:pt x="919715" y="399891"/>
                  <a:pt x="781678" y="392889"/>
                  <a:pt x="673740" y="399590"/>
                </a:cubicBezTo>
                <a:cubicBezTo>
                  <a:pt x="565802" y="406291"/>
                  <a:pt x="247386" y="37732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كلما أرتفعت كان جيدا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6C8FC-5B7E-60E2-7E1A-1E95C5517842}"/>
              </a:ext>
            </a:extLst>
          </p:cNvPr>
          <p:cNvSpPr/>
          <p:nvPr/>
        </p:nvSpPr>
        <p:spPr>
          <a:xfrm>
            <a:off x="3950349" y="579219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كلما قل كان أفضل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C446457-04C3-E6D1-4AA6-EB569CD32912}"/>
              </a:ext>
            </a:extLst>
          </p:cNvPr>
          <p:cNvSpPr/>
          <p:nvPr/>
        </p:nvSpPr>
        <p:spPr>
          <a:xfrm>
            <a:off x="1983033" y="5111153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تكاليف التخزين أقل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B8891DA-5F82-0446-4BA9-567B70F3F4FD}"/>
              </a:ext>
            </a:extLst>
          </p:cNvPr>
          <p:cNvSpPr/>
          <p:nvPr/>
        </p:nvSpPr>
        <p:spPr>
          <a:xfrm>
            <a:off x="2035669" y="5670673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سيولة أفضل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A02DA9-990E-DB19-9176-DAE1BF7C8E12}"/>
              </a:ext>
            </a:extLst>
          </p:cNvPr>
          <p:cNvSpPr/>
          <p:nvPr/>
        </p:nvSpPr>
        <p:spPr>
          <a:xfrm>
            <a:off x="2068434" y="6139918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حاجة المنشأة للأموال تقل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6D69073-6EED-C422-EC72-70784A1DDE41}"/>
              </a:ext>
            </a:extLst>
          </p:cNvPr>
          <p:cNvSpPr/>
          <p:nvPr/>
        </p:nvSpPr>
        <p:spPr>
          <a:xfrm>
            <a:off x="228482" y="4779579"/>
            <a:ext cx="1526069" cy="399590"/>
          </a:xfrm>
          <a:custGeom>
            <a:avLst/>
            <a:gdLst>
              <a:gd name="connsiteX0" fmla="*/ 0 w 1526069"/>
              <a:gd name="connsiteY0" fmla="*/ 66600 h 399590"/>
              <a:gd name="connsiteX1" fmla="*/ 66600 w 1526069"/>
              <a:gd name="connsiteY1" fmla="*/ 0 h 399590"/>
              <a:gd name="connsiteX2" fmla="*/ 735177 w 1526069"/>
              <a:gd name="connsiteY2" fmla="*/ 0 h 399590"/>
              <a:gd name="connsiteX3" fmla="*/ 1459469 w 1526069"/>
              <a:gd name="connsiteY3" fmla="*/ 0 h 399590"/>
              <a:gd name="connsiteX4" fmla="*/ 1526069 w 1526069"/>
              <a:gd name="connsiteY4" fmla="*/ 66600 h 399590"/>
              <a:gd name="connsiteX5" fmla="*/ 1526069 w 1526069"/>
              <a:gd name="connsiteY5" fmla="*/ 332990 h 399590"/>
              <a:gd name="connsiteX6" fmla="*/ 1459469 w 1526069"/>
              <a:gd name="connsiteY6" fmla="*/ 399590 h 399590"/>
              <a:gd name="connsiteX7" fmla="*/ 790892 w 1526069"/>
              <a:gd name="connsiteY7" fmla="*/ 399590 h 399590"/>
              <a:gd name="connsiteX8" fmla="*/ 66600 w 1526069"/>
              <a:gd name="connsiteY8" fmla="*/ 399590 h 399590"/>
              <a:gd name="connsiteX9" fmla="*/ 0 w 1526069"/>
              <a:gd name="connsiteY9" fmla="*/ 332990 h 399590"/>
              <a:gd name="connsiteX10" fmla="*/ 0 w 1526069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6069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59538" y="-28234"/>
                  <a:pt x="511258" y="-22169"/>
                  <a:pt x="735177" y="0"/>
                </a:cubicBezTo>
                <a:cubicBezTo>
                  <a:pt x="959096" y="22169"/>
                  <a:pt x="1133691" y="9561"/>
                  <a:pt x="1459469" y="0"/>
                </a:cubicBezTo>
                <a:cubicBezTo>
                  <a:pt x="1497093" y="-5652"/>
                  <a:pt x="1530370" y="30923"/>
                  <a:pt x="1526069" y="66600"/>
                </a:cubicBezTo>
                <a:cubicBezTo>
                  <a:pt x="1536909" y="142846"/>
                  <a:pt x="1535738" y="251105"/>
                  <a:pt x="1526069" y="332990"/>
                </a:cubicBezTo>
                <a:cubicBezTo>
                  <a:pt x="1521624" y="369336"/>
                  <a:pt x="1499150" y="398165"/>
                  <a:pt x="1459469" y="399590"/>
                </a:cubicBezTo>
                <a:cubicBezTo>
                  <a:pt x="1169230" y="410593"/>
                  <a:pt x="978130" y="369207"/>
                  <a:pt x="790892" y="399590"/>
                </a:cubicBezTo>
                <a:cubicBezTo>
                  <a:pt x="603654" y="429973"/>
                  <a:pt x="289778" y="40051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52606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68541" y="5078"/>
                  <a:pt x="547800" y="1732"/>
                  <a:pt x="763035" y="0"/>
                </a:cubicBezTo>
                <a:cubicBezTo>
                  <a:pt x="978270" y="-1732"/>
                  <a:pt x="1284824" y="3109"/>
                  <a:pt x="1459469" y="0"/>
                </a:cubicBezTo>
                <a:cubicBezTo>
                  <a:pt x="1490545" y="-6310"/>
                  <a:pt x="1531507" y="27542"/>
                  <a:pt x="1526069" y="66600"/>
                </a:cubicBezTo>
                <a:cubicBezTo>
                  <a:pt x="1524375" y="189726"/>
                  <a:pt x="1531668" y="245350"/>
                  <a:pt x="1526069" y="332990"/>
                </a:cubicBezTo>
                <a:cubicBezTo>
                  <a:pt x="1521754" y="375755"/>
                  <a:pt x="1502149" y="398348"/>
                  <a:pt x="1459469" y="399590"/>
                </a:cubicBezTo>
                <a:cubicBezTo>
                  <a:pt x="1267277" y="396368"/>
                  <a:pt x="941502" y="386666"/>
                  <a:pt x="790892" y="399590"/>
                </a:cubicBezTo>
                <a:cubicBezTo>
                  <a:pt x="640282" y="412514"/>
                  <a:pt x="320602" y="40877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أعوام سابقة</a:t>
            </a:r>
            <a:endParaRPr lang="en-US" sz="14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8E4785D-D55E-D924-A0EA-555266324D92}"/>
              </a:ext>
            </a:extLst>
          </p:cNvPr>
          <p:cNvSpPr/>
          <p:nvPr/>
        </p:nvSpPr>
        <p:spPr>
          <a:xfrm>
            <a:off x="228482" y="5309038"/>
            <a:ext cx="1526069" cy="399590"/>
          </a:xfrm>
          <a:custGeom>
            <a:avLst/>
            <a:gdLst>
              <a:gd name="connsiteX0" fmla="*/ 0 w 1526069"/>
              <a:gd name="connsiteY0" fmla="*/ 66600 h 399590"/>
              <a:gd name="connsiteX1" fmla="*/ 66600 w 1526069"/>
              <a:gd name="connsiteY1" fmla="*/ 0 h 399590"/>
              <a:gd name="connsiteX2" fmla="*/ 735177 w 1526069"/>
              <a:gd name="connsiteY2" fmla="*/ 0 h 399590"/>
              <a:gd name="connsiteX3" fmla="*/ 1459469 w 1526069"/>
              <a:gd name="connsiteY3" fmla="*/ 0 h 399590"/>
              <a:gd name="connsiteX4" fmla="*/ 1526069 w 1526069"/>
              <a:gd name="connsiteY4" fmla="*/ 66600 h 399590"/>
              <a:gd name="connsiteX5" fmla="*/ 1526069 w 1526069"/>
              <a:gd name="connsiteY5" fmla="*/ 332990 h 399590"/>
              <a:gd name="connsiteX6" fmla="*/ 1459469 w 1526069"/>
              <a:gd name="connsiteY6" fmla="*/ 399590 h 399590"/>
              <a:gd name="connsiteX7" fmla="*/ 790892 w 1526069"/>
              <a:gd name="connsiteY7" fmla="*/ 399590 h 399590"/>
              <a:gd name="connsiteX8" fmla="*/ 66600 w 1526069"/>
              <a:gd name="connsiteY8" fmla="*/ 399590 h 399590"/>
              <a:gd name="connsiteX9" fmla="*/ 0 w 1526069"/>
              <a:gd name="connsiteY9" fmla="*/ 332990 h 399590"/>
              <a:gd name="connsiteX10" fmla="*/ 0 w 1526069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6069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59538" y="-28234"/>
                  <a:pt x="511258" y="-22169"/>
                  <a:pt x="735177" y="0"/>
                </a:cubicBezTo>
                <a:cubicBezTo>
                  <a:pt x="959096" y="22169"/>
                  <a:pt x="1133691" y="9561"/>
                  <a:pt x="1459469" y="0"/>
                </a:cubicBezTo>
                <a:cubicBezTo>
                  <a:pt x="1497093" y="-5652"/>
                  <a:pt x="1530370" y="30923"/>
                  <a:pt x="1526069" y="66600"/>
                </a:cubicBezTo>
                <a:cubicBezTo>
                  <a:pt x="1536909" y="142846"/>
                  <a:pt x="1535738" y="251105"/>
                  <a:pt x="1526069" y="332990"/>
                </a:cubicBezTo>
                <a:cubicBezTo>
                  <a:pt x="1521624" y="369336"/>
                  <a:pt x="1499150" y="398165"/>
                  <a:pt x="1459469" y="399590"/>
                </a:cubicBezTo>
                <a:cubicBezTo>
                  <a:pt x="1169230" y="410593"/>
                  <a:pt x="978130" y="369207"/>
                  <a:pt x="790892" y="399590"/>
                </a:cubicBezTo>
                <a:cubicBezTo>
                  <a:pt x="603654" y="429973"/>
                  <a:pt x="289778" y="40051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52606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68541" y="5078"/>
                  <a:pt x="547800" y="1732"/>
                  <a:pt x="763035" y="0"/>
                </a:cubicBezTo>
                <a:cubicBezTo>
                  <a:pt x="978270" y="-1732"/>
                  <a:pt x="1284824" y="3109"/>
                  <a:pt x="1459469" y="0"/>
                </a:cubicBezTo>
                <a:cubicBezTo>
                  <a:pt x="1490545" y="-6310"/>
                  <a:pt x="1531507" y="27542"/>
                  <a:pt x="1526069" y="66600"/>
                </a:cubicBezTo>
                <a:cubicBezTo>
                  <a:pt x="1524375" y="189726"/>
                  <a:pt x="1531668" y="245350"/>
                  <a:pt x="1526069" y="332990"/>
                </a:cubicBezTo>
                <a:cubicBezTo>
                  <a:pt x="1521754" y="375755"/>
                  <a:pt x="1502149" y="398348"/>
                  <a:pt x="1459469" y="399590"/>
                </a:cubicBezTo>
                <a:cubicBezTo>
                  <a:pt x="1267277" y="396368"/>
                  <a:pt x="941502" y="386666"/>
                  <a:pt x="790892" y="399590"/>
                </a:cubicBezTo>
                <a:cubicBezTo>
                  <a:pt x="640282" y="412514"/>
                  <a:pt x="320602" y="40877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منشآت مماثلة</a:t>
            </a:r>
            <a:endParaRPr lang="en-US" sz="14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69C4FDD-48C2-936F-957C-04E4F86D88CA}"/>
              </a:ext>
            </a:extLst>
          </p:cNvPr>
          <p:cNvSpPr/>
          <p:nvPr/>
        </p:nvSpPr>
        <p:spPr>
          <a:xfrm>
            <a:off x="271183" y="5870468"/>
            <a:ext cx="1526069" cy="399590"/>
          </a:xfrm>
          <a:custGeom>
            <a:avLst/>
            <a:gdLst>
              <a:gd name="connsiteX0" fmla="*/ 0 w 1526069"/>
              <a:gd name="connsiteY0" fmla="*/ 66600 h 399590"/>
              <a:gd name="connsiteX1" fmla="*/ 66600 w 1526069"/>
              <a:gd name="connsiteY1" fmla="*/ 0 h 399590"/>
              <a:gd name="connsiteX2" fmla="*/ 735177 w 1526069"/>
              <a:gd name="connsiteY2" fmla="*/ 0 h 399590"/>
              <a:gd name="connsiteX3" fmla="*/ 1459469 w 1526069"/>
              <a:gd name="connsiteY3" fmla="*/ 0 h 399590"/>
              <a:gd name="connsiteX4" fmla="*/ 1526069 w 1526069"/>
              <a:gd name="connsiteY4" fmla="*/ 66600 h 399590"/>
              <a:gd name="connsiteX5" fmla="*/ 1526069 w 1526069"/>
              <a:gd name="connsiteY5" fmla="*/ 332990 h 399590"/>
              <a:gd name="connsiteX6" fmla="*/ 1459469 w 1526069"/>
              <a:gd name="connsiteY6" fmla="*/ 399590 h 399590"/>
              <a:gd name="connsiteX7" fmla="*/ 790892 w 1526069"/>
              <a:gd name="connsiteY7" fmla="*/ 399590 h 399590"/>
              <a:gd name="connsiteX8" fmla="*/ 66600 w 1526069"/>
              <a:gd name="connsiteY8" fmla="*/ 399590 h 399590"/>
              <a:gd name="connsiteX9" fmla="*/ 0 w 1526069"/>
              <a:gd name="connsiteY9" fmla="*/ 332990 h 399590"/>
              <a:gd name="connsiteX10" fmla="*/ 0 w 1526069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6069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59538" y="-28234"/>
                  <a:pt x="511258" y="-22169"/>
                  <a:pt x="735177" y="0"/>
                </a:cubicBezTo>
                <a:cubicBezTo>
                  <a:pt x="959096" y="22169"/>
                  <a:pt x="1133691" y="9561"/>
                  <a:pt x="1459469" y="0"/>
                </a:cubicBezTo>
                <a:cubicBezTo>
                  <a:pt x="1497093" y="-5652"/>
                  <a:pt x="1530370" y="30923"/>
                  <a:pt x="1526069" y="66600"/>
                </a:cubicBezTo>
                <a:cubicBezTo>
                  <a:pt x="1536909" y="142846"/>
                  <a:pt x="1535738" y="251105"/>
                  <a:pt x="1526069" y="332990"/>
                </a:cubicBezTo>
                <a:cubicBezTo>
                  <a:pt x="1521624" y="369336"/>
                  <a:pt x="1499150" y="398165"/>
                  <a:pt x="1459469" y="399590"/>
                </a:cubicBezTo>
                <a:cubicBezTo>
                  <a:pt x="1169230" y="410593"/>
                  <a:pt x="978130" y="369207"/>
                  <a:pt x="790892" y="399590"/>
                </a:cubicBezTo>
                <a:cubicBezTo>
                  <a:pt x="603654" y="429973"/>
                  <a:pt x="289778" y="40051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52606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68541" y="5078"/>
                  <a:pt x="547800" y="1732"/>
                  <a:pt x="763035" y="0"/>
                </a:cubicBezTo>
                <a:cubicBezTo>
                  <a:pt x="978270" y="-1732"/>
                  <a:pt x="1284824" y="3109"/>
                  <a:pt x="1459469" y="0"/>
                </a:cubicBezTo>
                <a:cubicBezTo>
                  <a:pt x="1490545" y="-6310"/>
                  <a:pt x="1531507" y="27542"/>
                  <a:pt x="1526069" y="66600"/>
                </a:cubicBezTo>
                <a:cubicBezTo>
                  <a:pt x="1524375" y="189726"/>
                  <a:pt x="1531668" y="245350"/>
                  <a:pt x="1526069" y="332990"/>
                </a:cubicBezTo>
                <a:cubicBezTo>
                  <a:pt x="1521754" y="375755"/>
                  <a:pt x="1502149" y="398348"/>
                  <a:pt x="1459469" y="399590"/>
                </a:cubicBezTo>
                <a:cubicBezTo>
                  <a:pt x="1267277" y="396368"/>
                  <a:pt x="941502" y="386666"/>
                  <a:pt x="790892" y="399590"/>
                </a:cubicBezTo>
                <a:cubicBezTo>
                  <a:pt x="640282" y="412514"/>
                  <a:pt x="320602" y="40877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القطاع</a:t>
            </a:r>
            <a:endParaRPr lang="en-US" sz="14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E4204A6-EED8-AB05-F6DE-EA2203369DBB}"/>
              </a:ext>
            </a:extLst>
          </p:cNvPr>
          <p:cNvSpPr/>
          <p:nvPr/>
        </p:nvSpPr>
        <p:spPr>
          <a:xfrm>
            <a:off x="3832921" y="5220017"/>
            <a:ext cx="7011220" cy="1425906"/>
          </a:xfrm>
          <a:custGeom>
            <a:avLst/>
            <a:gdLst>
              <a:gd name="connsiteX0" fmla="*/ 0 w 7011220"/>
              <a:gd name="connsiteY0" fmla="*/ 237656 h 1425906"/>
              <a:gd name="connsiteX1" fmla="*/ 237656 w 7011220"/>
              <a:gd name="connsiteY1" fmla="*/ 0 h 1425906"/>
              <a:gd name="connsiteX2" fmla="*/ 1021965 w 7011220"/>
              <a:gd name="connsiteY2" fmla="*/ 0 h 1425906"/>
              <a:gd name="connsiteX3" fmla="*/ 1610197 w 7011220"/>
              <a:gd name="connsiteY3" fmla="*/ 0 h 1425906"/>
              <a:gd name="connsiteX4" fmla="*/ 2133069 w 7011220"/>
              <a:gd name="connsiteY4" fmla="*/ 0 h 1425906"/>
              <a:gd name="connsiteX5" fmla="*/ 2852019 w 7011220"/>
              <a:gd name="connsiteY5" fmla="*/ 0 h 1425906"/>
              <a:gd name="connsiteX6" fmla="*/ 3440251 w 7011220"/>
              <a:gd name="connsiteY6" fmla="*/ 0 h 1425906"/>
              <a:gd name="connsiteX7" fmla="*/ 4224560 w 7011220"/>
              <a:gd name="connsiteY7" fmla="*/ 0 h 1425906"/>
              <a:gd name="connsiteX8" fmla="*/ 4747433 w 7011220"/>
              <a:gd name="connsiteY8" fmla="*/ 0 h 1425906"/>
              <a:gd name="connsiteX9" fmla="*/ 5531741 w 7011220"/>
              <a:gd name="connsiteY9" fmla="*/ 0 h 1425906"/>
              <a:gd name="connsiteX10" fmla="*/ 5989255 w 7011220"/>
              <a:gd name="connsiteY10" fmla="*/ 0 h 1425906"/>
              <a:gd name="connsiteX11" fmla="*/ 6773564 w 7011220"/>
              <a:gd name="connsiteY11" fmla="*/ 0 h 1425906"/>
              <a:gd name="connsiteX12" fmla="*/ 7011220 w 7011220"/>
              <a:gd name="connsiteY12" fmla="*/ 237656 h 1425906"/>
              <a:gd name="connsiteX13" fmla="*/ 7011220 w 7011220"/>
              <a:gd name="connsiteY13" fmla="*/ 684435 h 1425906"/>
              <a:gd name="connsiteX14" fmla="*/ 7011220 w 7011220"/>
              <a:gd name="connsiteY14" fmla="*/ 1188250 h 1425906"/>
              <a:gd name="connsiteX15" fmla="*/ 6773564 w 7011220"/>
              <a:gd name="connsiteY15" fmla="*/ 1425906 h 1425906"/>
              <a:gd name="connsiteX16" fmla="*/ 6054614 w 7011220"/>
              <a:gd name="connsiteY16" fmla="*/ 1425906 h 1425906"/>
              <a:gd name="connsiteX17" fmla="*/ 5401023 w 7011220"/>
              <a:gd name="connsiteY17" fmla="*/ 1425906 h 1425906"/>
              <a:gd name="connsiteX18" fmla="*/ 4943510 w 7011220"/>
              <a:gd name="connsiteY18" fmla="*/ 1425906 h 1425906"/>
              <a:gd name="connsiteX19" fmla="*/ 4420637 w 7011220"/>
              <a:gd name="connsiteY19" fmla="*/ 1425906 h 1425906"/>
              <a:gd name="connsiteX20" fmla="*/ 3636328 w 7011220"/>
              <a:gd name="connsiteY20" fmla="*/ 1425906 h 1425906"/>
              <a:gd name="connsiteX21" fmla="*/ 2982737 w 7011220"/>
              <a:gd name="connsiteY21" fmla="*/ 1425906 h 1425906"/>
              <a:gd name="connsiteX22" fmla="*/ 2459865 w 7011220"/>
              <a:gd name="connsiteY22" fmla="*/ 1425906 h 1425906"/>
              <a:gd name="connsiteX23" fmla="*/ 1806274 w 7011220"/>
              <a:gd name="connsiteY23" fmla="*/ 1425906 h 1425906"/>
              <a:gd name="connsiteX24" fmla="*/ 1348760 w 7011220"/>
              <a:gd name="connsiteY24" fmla="*/ 1425906 h 1425906"/>
              <a:gd name="connsiteX25" fmla="*/ 891247 w 7011220"/>
              <a:gd name="connsiteY25" fmla="*/ 1425906 h 1425906"/>
              <a:gd name="connsiteX26" fmla="*/ 237656 w 7011220"/>
              <a:gd name="connsiteY26" fmla="*/ 1425906 h 1425906"/>
              <a:gd name="connsiteX27" fmla="*/ 0 w 7011220"/>
              <a:gd name="connsiteY27" fmla="*/ 1188250 h 1425906"/>
              <a:gd name="connsiteX28" fmla="*/ 0 w 7011220"/>
              <a:gd name="connsiteY28" fmla="*/ 741471 h 1425906"/>
              <a:gd name="connsiteX29" fmla="*/ 0 w 7011220"/>
              <a:gd name="connsiteY29" fmla="*/ 237656 h 142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11220" h="1425906" extrusionOk="0">
                <a:moveTo>
                  <a:pt x="0" y="237656"/>
                </a:moveTo>
                <a:cubicBezTo>
                  <a:pt x="-19558" y="94338"/>
                  <a:pt x="81761" y="9248"/>
                  <a:pt x="237656" y="0"/>
                </a:cubicBezTo>
                <a:cubicBezTo>
                  <a:pt x="544336" y="-19132"/>
                  <a:pt x="817665" y="-21165"/>
                  <a:pt x="1021965" y="0"/>
                </a:cubicBezTo>
                <a:cubicBezTo>
                  <a:pt x="1226265" y="21165"/>
                  <a:pt x="1335099" y="4511"/>
                  <a:pt x="1610197" y="0"/>
                </a:cubicBezTo>
                <a:cubicBezTo>
                  <a:pt x="1885295" y="-4511"/>
                  <a:pt x="1894789" y="-21860"/>
                  <a:pt x="2133069" y="0"/>
                </a:cubicBezTo>
                <a:cubicBezTo>
                  <a:pt x="2371349" y="21860"/>
                  <a:pt x="2575655" y="-29916"/>
                  <a:pt x="2852019" y="0"/>
                </a:cubicBezTo>
                <a:cubicBezTo>
                  <a:pt x="3128383" y="29916"/>
                  <a:pt x="3230543" y="25171"/>
                  <a:pt x="3440251" y="0"/>
                </a:cubicBezTo>
                <a:cubicBezTo>
                  <a:pt x="3649959" y="-25171"/>
                  <a:pt x="3945579" y="-2661"/>
                  <a:pt x="4224560" y="0"/>
                </a:cubicBezTo>
                <a:cubicBezTo>
                  <a:pt x="4503541" y="2661"/>
                  <a:pt x="4587720" y="12107"/>
                  <a:pt x="4747433" y="0"/>
                </a:cubicBezTo>
                <a:cubicBezTo>
                  <a:pt x="4907146" y="-12107"/>
                  <a:pt x="5166193" y="-37535"/>
                  <a:pt x="5531741" y="0"/>
                </a:cubicBezTo>
                <a:cubicBezTo>
                  <a:pt x="5897289" y="37535"/>
                  <a:pt x="5880191" y="9290"/>
                  <a:pt x="5989255" y="0"/>
                </a:cubicBezTo>
                <a:cubicBezTo>
                  <a:pt x="6098319" y="-9290"/>
                  <a:pt x="6381939" y="37627"/>
                  <a:pt x="6773564" y="0"/>
                </a:cubicBezTo>
                <a:cubicBezTo>
                  <a:pt x="6919639" y="22062"/>
                  <a:pt x="7012300" y="117588"/>
                  <a:pt x="7011220" y="237656"/>
                </a:cubicBezTo>
                <a:cubicBezTo>
                  <a:pt x="7008279" y="351989"/>
                  <a:pt x="6996806" y="498441"/>
                  <a:pt x="7011220" y="684435"/>
                </a:cubicBezTo>
                <a:cubicBezTo>
                  <a:pt x="7025634" y="870429"/>
                  <a:pt x="6992210" y="1058816"/>
                  <a:pt x="7011220" y="1188250"/>
                </a:cubicBezTo>
                <a:cubicBezTo>
                  <a:pt x="6997610" y="1321739"/>
                  <a:pt x="6892484" y="1417396"/>
                  <a:pt x="6773564" y="1425906"/>
                </a:cubicBezTo>
                <a:cubicBezTo>
                  <a:pt x="6432759" y="1438920"/>
                  <a:pt x="6292669" y="1422084"/>
                  <a:pt x="6054614" y="1425906"/>
                </a:cubicBezTo>
                <a:cubicBezTo>
                  <a:pt x="5816559" y="1429729"/>
                  <a:pt x="5696842" y="1436063"/>
                  <a:pt x="5401023" y="1425906"/>
                </a:cubicBezTo>
                <a:cubicBezTo>
                  <a:pt x="5105204" y="1415749"/>
                  <a:pt x="5119163" y="1404112"/>
                  <a:pt x="4943510" y="1425906"/>
                </a:cubicBezTo>
                <a:cubicBezTo>
                  <a:pt x="4767857" y="1447700"/>
                  <a:pt x="4534109" y="1425493"/>
                  <a:pt x="4420637" y="1425906"/>
                </a:cubicBezTo>
                <a:cubicBezTo>
                  <a:pt x="4307165" y="1426319"/>
                  <a:pt x="3900031" y="1446016"/>
                  <a:pt x="3636328" y="1425906"/>
                </a:cubicBezTo>
                <a:cubicBezTo>
                  <a:pt x="3372625" y="1405796"/>
                  <a:pt x="3220699" y="1453090"/>
                  <a:pt x="2982737" y="1425906"/>
                </a:cubicBezTo>
                <a:cubicBezTo>
                  <a:pt x="2744775" y="1398722"/>
                  <a:pt x="2682034" y="1440044"/>
                  <a:pt x="2459865" y="1425906"/>
                </a:cubicBezTo>
                <a:cubicBezTo>
                  <a:pt x="2237696" y="1411768"/>
                  <a:pt x="1994524" y="1436711"/>
                  <a:pt x="1806274" y="1425906"/>
                </a:cubicBezTo>
                <a:cubicBezTo>
                  <a:pt x="1618024" y="1415101"/>
                  <a:pt x="1558780" y="1424316"/>
                  <a:pt x="1348760" y="1425906"/>
                </a:cubicBezTo>
                <a:cubicBezTo>
                  <a:pt x="1138740" y="1427496"/>
                  <a:pt x="988964" y="1421537"/>
                  <a:pt x="891247" y="1425906"/>
                </a:cubicBezTo>
                <a:cubicBezTo>
                  <a:pt x="793530" y="1430275"/>
                  <a:pt x="496156" y="1431518"/>
                  <a:pt x="237656" y="1425906"/>
                </a:cubicBezTo>
                <a:cubicBezTo>
                  <a:pt x="128850" y="1433763"/>
                  <a:pt x="1628" y="1324986"/>
                  <a:pt x="0" y="1188250"/>
                </a:cubicBezTo>
                <a:cubicBezTo>
                  <a:pt x="16684" y="1038312"/>
                  <a:pt x="1982" y="832307"/>
                  <a:pt x="0" y="741471"/>
                </a:cubicBezTo>
                <a:cubicBezTo>
                  <a:pt x="-1982" y="650635"/>
                  <a:pt x="-18860" y="347845"/>
                  <a:pt x="0" y="23765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6" grpId="0" animBg="1"/>
      <p:bldP spid="24" grpId="0" animBg="1"/>
      <p:bldP spid="26" grpId="0" animBg="1"/>
      <p:bldP spid="34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12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9424" cy="67413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891292" y="88281"/>
            <a:ext cx="2710677" cy="399590"/>
          </a:xfrm>
          <a:custGeom>
            <a:avLst/>
            <a:gdLst>
              <a:gd name="connsiteX0" fmla="*/ 0 w 2710677"/>
              <a:gd name="connsiteY0" fmla="*/ 66600 h 399590"/>
              <a:gd name="connsiteX1" fmla="*/ 66600 w 2710677"/>
              <a:gd name="connsiteY1" fmla="*/ 0 h 399590"/>
              <a:gd name="connsiteX2" fmla="*/ 710969 w 2710677"/>
              <a:gd name="connsiteY2" fmla="*/ 0 h 399590"/>
              <a:gd name="connsiteX3" fmla="*/ 1406888 w 2710677"/>
              <a:gd name="connsiteY3" fmla="*/ 0 h 399590"/>
              <a:gd name="connsiteX4" fmla="*/ 2644077 w 2710677"/>
              <a:gd name="connsiteY4" fmla="*/ 0 h 399590"/>
              <a:gd name="connsiteX5" fmla="*/ 2710677 w 2710677"/>
              <a:gd name="connsiteY5" fmla="*/ 66600 h 399590"/>
              <a:gd name="connsiteX6" fmla="*/ 2710677 w 2710677"/>
              <a:gd name="connsiteY6" fmla="*/ 332990 h 399590"/>
              <a:gd name="connsiteX7" fmla="*/ 2644077 w 2710677"/>
              <a:gd name="connsiteY7" fmla="*/ 399590 h 399590"/>
              <a:gd name="connsiteX8" fmla="*/ 1973933 w 2710677"/>
              <a:gd name="connsiteY8" fmla="*/ 399590 h 399590"/>
              <a:gd name="connsiteX9" fmla="*/ 1303789 w 2710677"/>
              <a:gd name="connsiteY9" fmla="*/ 399590 h 399590"/>
              <a:gd name="connsiteX10" fmla="*/ 736744 w 2710677"/>
              <a:gd name="connsiteY10" fmla="*/ 399590 h 399590"/>
              <a:gd name="connsiteX11" fmla="*/ 66600 w 2710677"/>
              <a:gd name="connsiteY11" fmla="*/ 399590 h 399590"/>
              <a:gd name="connsiteX12" fmla="*/ 0 w 2710677"/>
              <a:gd name="connsiteY12" fmla="*/ 332990 h 399590"/>
              <a:gd name="connsiteX13" fmla="*/ 0 w 2710677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0677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3928" y="23836"/>
                  <a:pt x="497083" y="5118"/>
                  <a:pt x="710969" y="0"/>
                </a:cubicBezTo>
                <a:cubicBezTo>
                  <a:pt x="924855" y="-5118"/>
                  <a:pt x="1212690" y="6941"/>
                  <a:pt x="1406888" y="0"/>
                </a:cubicBezTo>
                <a:cubicBezTo>
                  <a:pt x="1601086" y="-6941"/>
                  <a:pt x="2253086" y="51982"/>
                  <a:pt x="2644077" y="0"/>
                </a:cubicBezTo>
                <a:cubicBezTo>
                  <a:pt x="2678315" y="3418"/>
                  <a:pt x="2710431" y="25716"/>
                  <a:pt x="2710677" y="66600"/>
                </a:cubicBezTo>
                <a:cubicBezTo>
                  <a:pt x="2711295" y="163177"/>
                  <a:pt x="2716628" y="233743"/>
                  <a:pt x="2710677" y="332990"/>
                </a:cubicBezTo>
                <a:cubicBezTo>
                  <a:pt x="2704520" y="368193"/>
                  <a:pt x="2680041" y="398983"/>
                  <a:pt x="2644077" y="399590"/>
                </a:cubicBezTo>
                <a:cubicBezTo>
                  <a:pt x="2388562" y="394460"/>
                  <a:pt x="2258084" y="407690"/>
                  <a:pt x="1973933" y="399590"/>
                </a:cubicBezTo>
                <a:cubicBezTo>
                  <a:pt x="1689782" y="391490"/>
                  <a:pt x="1601217" y="404021"/>
                  <a:pt x="1303789" y="399590"/>
                </a:cubicBezTo>
                <a:cubicBezTo>
                  <a:pt x="1006361" y="395159"/>
                  <a:pt x="1014733" y="389437"/>
                  <a:pt x="736744" y="399590"/>
                </a:cubicBezTo>
                <a:cubicBezTo>
                  <a:pt x="458755" y="409743"/>
                  <a:pt x="256220" y="39874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العملاء</a:t>
            </a:r>
            <a:endParaRPr lang="en-US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170313" y="145026"/>
            <a:ext cx="1174161" cy="472809"/>
          </a:xfrm>
          <a:custGeom>
            <a:avLst/>
            <a:gdLst>
              <a:gd name="connsiteX0" fmla="*/ 0 w 1174161"/>
              <a:gd name="connsiteY0" fmla="*/ 78803 h 472809"/>
              <a:gd name="connsiteX1" fmla="*/ 78803 w 1174161"/>
              <a:gd name="connsiteY1" fmla="*/ 0 h 472809"/>
              <a:gd name="connsiteX2" fmla="*/ 566749 w 1174161"/>
              <a:gd name="connsiteY2" fmla="*/ 0 h 472809"/>
              <a:gd name="connsiteX3" fmla="*/ 1095358 w 1174161"/>
              <a:gd name="connsiteY3" fmla="*/ 0 h 472809"/>
              <a:gd name="connsiteX4" fmla="*/ 1174161 w 1174161"/>
              <a:gd name="connsiteY4" fmla="*/ 78803 h 472809"/>
              <a:gd name="connsiteX5" fmla="*/ 1174161 w 1174161"/>
              <a:gd name="connsiteY5" fmla="*/ 394006 h 472809"/>
              <a:gd name="connsiteX6" fmla="*/ 1095358 w 1174161"/>
              <a:gd name="connsiteY6" fmla="*/ 472809 h 472809"/>
              <a:gd name="connsiteX7" fmla="*/ 607412 w 1174161"/>
              <a:gd name="connsiteY7" fmla="*/ 472809 h 472809"/>
              <a:gd name="connsiteX8" fmla="*/ 78803 w 1174161"/>
              <a:gd name="connsiteY8" fmla="*/ 472809 h 472809"/>
              <a:gd name="connsiteX9" fmla="*/ 0 w 1174161"/>
              <a:gd name="connsiteY9" fmla="*/ 394006 h 472809"/>
              <a:gd name="connsiteX10" fmla="*/ 0 w 1174161"/>
              <a:gd name="connsiteY10" fmla="*/ 78803 h 47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4161" h="472809" fill="none" extrusionOk="0">
                <a:moveTo>
                  <a:pt x="0" y="78803"/>
                </a:moveTo>
                <a:cubicBezTo>
                  <a:pt x="-4770" y="45053"/>
                  <a:pt x="30467" y="2934"/>
                  <a:pt x="78803" y="0"/>
                </a:cubicBezTo>
                <a:cubicBezTo>
                  <a:pt x="306495" y="2190"/>
                  <a:pt x="417358" y="-22465"/>
                  <a:pt x="566749" y="0"/>
                </a:cubicBezTo>
                <a:cubicBezTo>
                  <a:pt x="716140" y="22465"/>
                  <a:pt x="862786" y="4447"/>
                  <a:pt x="1095358" y="0"/>
                </a:cubicBezTo>
                <a:cubicBezTo>
                  <a:pt x="1139056" y="-1180"/>
                  <a:pt x="1181579" y="37187"/>
                  <a:pt x="1174161" y="78803"/>
                </a:cubicBezTo>
                <a:cubicBezTo>
                  <a:pt x="1175944" y="148586"/>
                  <a:pt x="1186823" y="315355"/>
                  <a:pt x="1174161" y="394006"/>
                </a:cubicBezTo>
                <a:cubicBezTo>
                  <a:pt x="1165632" y="436691"/>
                  <a:pt x="1142232" y="471161"/>
                  <a:pt x="1095358" y="472809"/>
                </a:cubicBezTo>
                <a:cubicBezTo>
                  <a:pt x="863891" y="466212"/>
                  <a:pt x="742742" y="465000"/>
                  <a:pt x="607412" y="472809"/>
                </a:cubicBezTo>
                <a:cubicBezTo>
                  <a:pt x="472082" y="480618"/>
                  <a:pt x="262691" y="494295"/>
                  <a:pt x="78803" y="472809"/>
                </a:cubicBezTo>
                <a:cubicBezTo>
                  <a:pt x="32124" y="477252"/>
                  <a:pt x="4672" y="436961"/>
                  <a:pt x="0" y="394006"/>
                </a:cubicBezTo>
                <a:cubicBezTo>
                  <a:pt x="9771" y="237078"/>
                  <a:pt x="-6977" y="179291"/>
                  <a:pt x="0" y="78803"/>
                </a:cubicBezTo>
                <a:close/>
              </a:path>
              <a:path w="1174161" h="472809" stroke="0" extrusionOk="0">
                <a:moveTo>
                  <a:pt x="0" y="78803"/>
                </a:moveTo>
                <a:cubicBezTo>
                  <a:pt x="5674" y="27130"/>
                  <a:pt x="34308" y="7244"/>
                  <a:pt x="78803" y="0"/>
                </a:cubicBezTo>
                <a:cubicBezTo>
                  <a:pt x="264640" y="-13646"/>
                  <a:pt x="439042" y="14405"/>
                  <a:pt x="587081" y="0"/>
                </a:cubicBezTo>
                <a:cubicBezTo>
                  <a:pt x="735120" y="-14405"/>
                  <a:pt x="932206" y="11632"/>
                  <a:pt x="1095358" y="0"/>
                </a:cubicBezTo>
                <a:cubicBezTo>
                  <a:pt x="1132512" y="-7042"/>
                  <a:pt x="1183236" y="31483"/>
                  <a:pt x="1174161" y="78803"/>
                </a:cubicBezTo>
                <a:cubicBezTo>
                  <a:pt x="1169827" y="203576"/>
                  <a:pt x="1174546" y="311778"/>
                  <a:pt x="1174161" y="394006"/>
                </a:cubicBezTo>
                <a:cubicBezTo>
                  <a:pt x="1172098" y="440388"/>
                  <a:pt x="1147517" y="470990"/>
                  <a:pt x="1095358" y="472809"/>
                </a:cubicBezTo>
                <a:cubicBezTo>
                  <a:pt x="902763" y="485493"/>
                  <a:pt x="803532" y="452204"/>
                  <a:pt x="607412" y="472809"/>
                </a:cubicBezTo>
                <a:cubicBezTo>
                  <a:pt x="411292" y="493414"/>
                  <a:pt x="320395" y="471103"/>
                  <a:pt x="78803" y="472809"/>
                </a:cubicBezTo>
                <a:cubicBezTo>
                  <a:pt x="39945" y="480086"/>
                  <a:pt x="-1488" y="444315"/>
                  <a:pt x="0" y="394006"/>
                </a:cubicBezTo>
                <a:cubicBezTo>
                  <a:pt x="-3920" y="249618"/>
                  <a:pt x="4089" y="230835"/>
                  <a:pt x="0" y="788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موارد</a:t>
            </a:r>
            <a:endParaRPr lang="en-US" sz="28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5066095" y="141235"/>
            <a:ext cx="1246179" cy="402101"/>
          </a:xfrm>
          <a:custGeom>
            <a:avLst/>
            <a:gdLst>
              <a:gd name="connsiteX0" fmla="*/ 0 w 1246179"/>
              <a:gd name="connsiteY0" fmla="*/ 67018 h 402101"/>
              <a:gd name="connsiteX1" fmla="*/ 67018 w 1246179"/>
              <a:gd name="connsiteY1" fmla="*/ 0 h 402101"/>
              <a:gd name="connsiteX2" fmla="*/ 600847 w 1246179"/>
              <a:gd name="connsiteY2" fmla="*/ 0 h 402101"/>
              <a:gd name="connsiteX3" fmla="*/ 1179161 w 1246179"/>
              <a:gd name="connsiteY3" fmla="*/ 0 h 402101"/>
              <a:gd name="connsiteX4" fmla="*/ 1246179 w 1246179"/>
              <a:gd name="connsiteY4" fmla="*/ 67018 h 402101"/>
              <a:gd name="connsiteX5" fmla="*/ 1246179 w 1246179"/>
              <a:gd name="connsiteY5" fmla="*/ 335083 h 402101"/>
              <a:gd name="connsiteX6" fmla="*/ 1179161 w 1246179"/>
              <a:gd name="connsiteY6" fmla="*/ 402101 h 402101"/>
              <a:gd name="connsiteX7" fmla="*/ 645332 w 1246179"/>
              <a:gd name="connsiteY7" fmla="*/ 402101 h 402101"/>
              <a:gd name="connsiteX8" fmla="*/ 67018 w 1246179"/>
              <a:gd name="connsiteY8" fmla="*/ 402101 h 402101"/>
              <a:gd name="connsiteX9" fmla="*/ 0 w 1246179"/>
              <a:gd name="connsiteY9" fmla="*/ 335083 h 402101"/>
              <a:gd name="connsiteX10" fmla="*/ 0 w 1246179"/>
              <a:gd name="connsiteY10" fmla="*/ 67018 h 4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6179" h="402101" fill="none" extrusionOk="0">
                <a:moveTo>
                  <a:pt x="0" y="67018"/>
                </a:moveTo>
                <a:cubicBezTo>
                  <a:pt x="-368" y="30759"/>
                  <a:pt x="27841" y="1318"/>
                  <a:pt x="67018" y="0"/>
                </a:cubicBezTo>
                <a:cubicBezTo>
                  <a:pt x="190540" y="-10751"/>
                  <a:pt x="445544" y="-20615"/>
                  <a:pt x="600847" y="0"/>
                </a:cubicBezTo>
                <a:cubicBezTo>
                  <a:pt x="756150" y="20615"/>
                  <a:pt x="1027227" y="-18392"/>
                  <a:pt x="1179161" y="0"/>
                </a:cubicBezTo>
                <a:cubicBezTo>
                  <a:pt x="1217116" y="-6326"/>
                  <a:pt x="1253982" y="32010"/>
                  <a:pt x="1246179" y="67018"/>
                </a:cubicBezTo>
                <a:cubicBezTo>
                  <a:pt x="1245061" y="155083"/>
                  <a:pt x="1250605" y="208632"/>
                  <a:pt x="1246179" y="335083"/>
                </a:cubicBezTo>
                <a:cubicBezTo>
                  <a:pt x="1240637" y="371552"/>
                  <a:pt x="1219768" y="400334"/>
                  <a:pt x="1179161" y="402101"/>
                </a:cubicBezTo>
                <a:cubicBezTo>
                  <a:pt x="1051202" y="400320"/>
                  <a:pt x="893228" y="391767"/>
                  <a:pt x="645332" y="402101"/>
                </a:cubicBezTo>
                <a:cubicBezTo>
                  <a:pt x="397436" y="412435"/>
                  <a:pt x="354894" y="387780"/>
                  <a:pt x="67018" y="402101"/>
                </a:cubicBezTo>
                <a:cubicBezTo>
                  <a:pt x="26109" y="407583"/>
                  <a:pt x="7929" y="371133"/>
                  <a:pt x="0" y="335083"/>
                </a:cubicBezTo>
                <a:cubicBezTo>
                  <a:pt x="5705" y="222497"/>
                  <a:pt x="-1046" y="138905"/>
                  <a:pt x="0" y="67018"/>
                </a:cubicBezTo>
                <a:close/>
              </a:path>
              <a:path w="1246179" h="402101" stroke="0" extrusionOk="0">
                <a:moveTo>
                  <a:pt x="0" y="67018"/>
                </a:moveTo>
                <a:cubicBezTo>
                  <a:pt x="1413" y="27975"/>
                  <a:pt x="29022" y="7321"/>
                  <a:pt x="67018" y="0"/>
                </a:cubicBezTo>
                <a:cubicBezTo>
                  <a:pt x="283214" y="-10827"/>
                  <a:pt x="398168" y="-10191"/>
                  <a:pt x="623090" y="0"/>
                </a:cubicBezTo>
                <a:cubicBezTo>
                  <a:pt x="848012" y="10191"/>
                  <a:pt x="909237" y="27493"/>
                  <a:pt x="1179161" y="0"/>
                </a:cubicBezTo>
                <a:cubicBezTo>
                  <a:pt x="1215548" y="-692"/>
                  <a:pt x="1248739" y="28934"/>
                  <a:pt x="1246179" y="67018"/>
                </a:cubicBezTo>
                <a:cubicBezTo>
                  <a:pt x="1248268" y="176286"/>
                  <a:pt x="1256510" y="238411"/>
                  <a:pt x="1246179" y="335083"/>
                </a:cubicBezTo>
                <a:cubicBezTo>
                  <a:pt x="1244291" y="374713"/>
                  <a:pt x="1221464" y="400987"/>
                  <a:pt x="1179161" y="402101"/>
                </a:cubicBezTo>
                <a:cubicBezTo>
                  <a:pt x="1036979" y="404960"/>
                  <a:pt x="887842" y="424459"/>
                  <a:pt x="645332" y="402101"/>
                </a:cubicBezTo>
                <a:cubicBezTo>
                  <a:pt x="402822" y="379743"/>
                  <a:pt x="268442" y="418230"/>
                  <a:pt x="67018" y="402101"/>
                </a:cubicBezTo>
                <a:cubicBezTo>
                  <a:pt x="31790" y="404886"/>
                  <a:pt x="-1308" y="378060"/>
                  <a:pt x="0" y="335083"/>
                </a:cubicBezTo>
                <a:cubicBezTo>
                  <a:pt x="8434" y="229368"/>
                  <a:pt x="-6789" y="169436"/>
                  <a:pt x="0" y="670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7717F0-D844-0D94-095C-E769251169F4}"/>
              </a:ext>
            </a:extLst>
          </p:cNvPr>
          <p:cNvSpPr/>
          <p:nvPr/>
        </p:nvSpPr>
        <p:spPr>
          <a:xfrm>
            <a:off x="683750" y="1775809"/>
            <a:ext cx="9244747" cy="778879"/>
          </a:xfrm>
          <a:custGeom>
            <a:avLst/>
            <a:gdLst>
              <a:gd name="connsiteX0" fmla="*/ 0 w 9244747"/>
              <a:gd name="connsiteY0" fmla="*/ 129816 h 778879"/>
              <a:gd name="connsiteX1" fmla="*/ 129816 w 9244747"/>
              <a:gd name="connsiteY1" fmla="*/ 0 h 778879"/>
              <a:gd name="connsiteX2" fmla="*/ 731128 w 9244747"/>
              <a:gd name="connsiteY2" fmla="*/ 0 h 778879"/>
              <a:gd name="connsiteX3" fmla="*/ 1601993 w 9244747"/>
              <a:gd name="connsiteY3" fmla="*/ 0 h 778879"/>
              <a:gd name="connsiteX4" fmla="*/ 2293155 w 9244747"/>
              <a:gd name="connsiteY4" fmla="*/ 0 h 778879"/>
              <a:gd name="connsiteX5" fmla="*/ 2894467 w 9244747"/>
              <a:gd name="connsiteY5" fmla="*/ 0 h 778879"/>
              <a:gd name="connsiteX6" fmla="*/ 3495778 w 9244747"/>
              <a:gd name="connsiteY6" fmla="*/ 0 h 778879"/>
              <a:gd name="connsiteX7" fmla="*/ 4276792 w 9244747"/>
              <a:gd name="connsiteY7" fmla="*/ 0 h 778879"/>
              <a:gd name="connsiteX8" fmla="*/ 5147657 w 9244747"/>
              <a:gd name="connsiteY8" fmla="*/ 0 h 778879"/>
              <a:gd name="connsiteX9" fmla="*/ 5928671 w 9244747"/>
              <a:gd name="connsiteY9" fmla="*/ 0 h 778879"/>
              <a:gd name="connsiteX10" fmla="*/ 6709685 w 9244747"/>
              <a:gd name="connsiteY10" fmla="*/ 0 h 778879"/>
              <a:gd name="connsiteX11" fmla="*/ 7310996 w 9244747"/>
              <a:gd name="connsiteY11" fmla="*/ 0 h 778879"/>
              <a:gd name="connsiteX12" fmla="*/ 8181861 w 9244747"/>
              <a:gd name="connsiteY12" fmla="*/ 0 h 778879"/>
              <a:gd name="connsiteX13" fmla="*/ 9114931 w 9244747"/>
              <a:gd name="connsiteY13" fmla="*/ 0 h 778879"/>
              <a:gd name="connsiteX14" fmla="*/ 9244747 w 9244747"/>
              <a:gd name="connsiteY14" fmla="*/ 129816 h 778879"/>
              <a:gd name="connsiteX15" fmla="*/ 9244747 w 9244747"/>
              <a:gd name="connsiteY15" fmla="*/ 649063 h 778879"/>
              <a:gd name="connsiteX16" fmla="*/ 9114931 w 9244747"/>
              <a:gd name="connsiteY16" fmla="*/ 778879 h 778879"/>
              <a:gd name="connsiteX17" fmla="*/ 8244066 w 9244747"/>
              <a:gd name="connsiteY17" fmla="*/ 778879 h 778879"/>
              <a:gd name="connsiteX18" fmla="*/ 7822457 w 9244747"/>
              <a:gd name="connsiteY18" fmla="*/ 778879 h 778879"/>
              <a:gd name="connsiteX19" fmla="*/ 7310996 w 9244747"/>
              <a:gd name="connsiteY19" fmla="*/ 778879 h 778879"/>
              <a:gd name="connsiteX20" fmla="*/ 6529983 w 9244747"/>
              <a:gd name="connsiteY20" fmla="*/ 778879 h 778879"/>
              <a:gd name="connsiteX21" fmla="*/ 6108373 w 9244747"/>
              <a:gd name="connsiteY21" fmla="*/ 778879 h 778879"/>
              <a:gd name="connsiteX22" fmla="*/ 5686764 w 9244747"/>
              <a:gd name="connsiteY22" fmla="*/ 778879 h 778879"/>
              <a:gd name="connsiteX23" fmla="*/ 5085453 w 9244747"/>
              <a:gd name="connsiteY23" fmla="*/ 778879 h 778879"/>
              <a:gd name="connsiteX24" fmla="*/ 4663843 w 9244747"/>
              <a:gd name="connsiteY24" fmla="*/ 778879 h 778879"/>
              <a:gd name="connsiteX25" fmla="*/ 4152383 w 9244747"/>
              <a:gd name="connsiteY25" fmla="*/ 778879 h 778879"/>
              <a:gd name="connsiteX26" fmla="*/ 3730774 w 9244747"/>
              <a:gd name="connsiteY26" fmla="*/ 778879 h 778879"/>
              <a:gd name="connsiteX27" fmla="*/ 3219313 w 9244747"/>
              <a:gd name="connsiteY27" fmla="*/ 778879 h 778879"/>
              <a:gd name="connsiteX28" fmla="*/ 2797704 w 9244747"/>
              <a:gd name="connsiteY28" fmla="*/ 778879 h 778879"/>
              <a:gd name="connsiteX29" fmla="*/ 2196392 w 9244747"/>
              <a:gd name="connsiteY29" fmla="*/ 778879 h 778879"/>
              <a:gd name="connsiteX30" fmla="*/ 1505230 w 9244747"/>
              <a:gd name="connsiteY30" fmla="*/ 778879 h 778879"/>
              <a:gd name="connsiteX31" fmla="*/ 814067 w 9244747"/>
              <a:gd name="connsiteY31" fmla="*/ 778879 h 778879"/>
              <a:gd name="connsiteX32" fmla="*/ 129816 w 9244747"/>
              <a:gd name="connsiteY32" fmla="*/ 778879 h 778879"/>
              <a:gd name="connsiteX33" fmla="*/ 0 w 9244747"/>
              <a:gd name="connsiteY33" fmla="*/ 649063 h 778879"/>
              <a:gd name="connsiteX34" fmla="*/ 0 w 9244747"/>
              <a:gd name="connsiteY34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44747" h="778879" fill="none" extrusionOk="0">
                <a:moveTo>
                  <a:pt x="0" y="129816"/>
                </a:moveTo>
                <a:cubicBezTo>
                  <a:pt x="8064" y="58245"/>
                  <a:pt x="50809" y="6259"/>
                  <a:pt x="129816" y="0"/>
                </a:cubicBezTo>
                <a:cubicBezTo>
                  <a:pt x="325516" y="-8571"/>
                  <a:pt x="554547" y="-1284"/>
                  <a:pt x="731128" y="0"/>
                </a:cubicBezTo>
                <a:cubicBezTo>
                  <a:pt x="907709" y="1284"/>
                  <a:pt x="1296102" y="-744"/>
                  <a:pt x="1601993" y="0"/>
                </a:cubicBezTo>
                <a:cubicBezTo>
                  <a:pt x="1907885" y="744"/>
                  <a:pt x="2010633" y="16416"/>
                  <a:pt x="2293155" y="0"/>
                </a:cubicBezTo>
                <a:cubicBezTo>
                  <a:pt x="2575677" y="-16416"/>
                  <a:pt x="2620892" y="23558"/>
                  <a:pt x="2894467" y="0"/>
                </a:cubicBezTo>
                <a:cubicBezTo>
                  <a:pt x="3168042" y="-23558"/>
                  <a:pt x="3356255" y="-5824"/>
                  <a:pt x="3495778" y="0"/>
                </a:cubicBezTo>
                <a:cubicBezTo>
                  <a:pt x="3635301" y="5824"/>
                  <a:pt x="3895188" y="-6963"/>
                  <a:pt x="4276792" y="0"/>
                </a:cubicBezTo>
                <a:cubicBezTo>
                  <a:pt x="4658396" y="6963"/>
                  <a:pt x="4719028" y="-6369"/>
                  <a:pt x="5147657" y="0"/>
                </a:cubicBezTo>
                <a:cubicBezTo>
                  <a:pt x="5576286" y="6369"/>
                  <a:pt x="5689945" y="1972"/>
                  <a:pt x="5928671" y="0"/>
                </a:cubicBezTo>
                <a:cubicBezTo>
                  <a:pt x="6167397" y="-1972"/>
                  <a:pt x="6430108" y="29270"/>
                  <a:pt x="6709685" y="0"/>
                </a:cubicBezTo>
                <a:cubicBezTo>
                  <a:pt x="6989262" y="-29270"/>
                  <a:pt x="7169516" y="-21878"/>
                  <a:pt x="7310996" y="0"/>
                </a:cubicBezTo>
                <a:cubicBezTo>
                  <a:pt x="7452476" y="21878"/>
                  <a:pt x="8000955" y="33007"/>
                  <a:pt x="8181861" y="0"/>
                </a:cubicBezTo>
                <a:cubicBezTo>
                  <a:pt x="8362767" y="-33007"/>
                  <a:pt x="8900688" y="36129"/>
                  <a:pt x="9114931" y="0"/>
                </a:cubicBezTo>
                <a:cubicBezTo>
                  <a:pt x="9176369" y="-1"/>
                  <a:pt x="9238459" y="73708"/>
                  <a:pt x="9244747" y="129816"/>
                </a:cubicBezTo>
                <a:cubicBezTo>
                  <a:pt x="9224802" y="305034"/>
                  <a:pt x="9238517" y="466694"/>
                  <a:pt x="9244747" y="649063"/>
                </a:cubicBezTo>
                <a:cubicBezTo>
                  <a:pt x="9253128" y="726535"/>
                  <a:pt x="9191420" y="781279"/>
                  <a:pt x="9114931" y="778879"/>
                </a:cubicBezTo>
                <a:cubicBezTo>
                  <a:pt x="8850487" y="797117"/>
                  <a:pt x="8501594" y="798660"/>
                  <a:pt x="8244066" y="778879"/>
                </a:cubicBezTo>
                <a:cubicBezTo>
                  <a:pt x="7986539" y="759098"/>
                  <a:pt x="7917426" y="788853"/>
                  <a:pt x="7822457" y="778879"/>
                </a:cubicBezTo>
                <a:cubicBezTo>
                  <a:pt x="7727488" y="768905"/>
                  <a:pt x="7473047" y="801991"/>
                  <a:pt x="7310996" y="778879"/>
                </a:cubicBezTo>
                <a:cubicBezTo>
                  <a:pt x="7148945" y="755767"/>
                  <a:pt x="6808904" y="811352"/>
                  <a:pt x="6529983" y="778879"/>
                </a:cubicBezTo>
                <a:cubicBezTo>
                  <a:pt x="6251062" y="746406"/>
                  <a:pt x="6252137" y="770830"/>
                  <a:pt x="6108373" y="778879"/>
                </a:cubicBezTo>
                <a:cubicBezTo>
                  <a:pt x="5964609" y="786929"/>
                  <a:pt x="5875612" y="758233"/>
                  <a:pt x="5686764" y="778879"/>
                </a:cubicBezTo>
                <a:cubicBezTo>
                  <a:pt x="5497916" y="799525"/>
                  <a:pt x="5216648" y="799702"/>
                  <a:pt x="5085453" y="778879"/>
                </a:cubicBezTo>
                <a:cubicBezTo>
                  <a:pt x="4954258" y="758056"/>
                  <a:pt x="4777791" y="797060"/>
                  <a:pt x="4663843" y="778879"/>
                </a:cubicBezTo>
                <a:cubicBezTo>
                  <a:pt x="4549895" y="760699"/>
                  <a:pt x="4315250" y="782435"/>
                  <a:pt x="4152383" y="778879"/>
                </a:cubicBezTo>
                <a:cubicBezTo>
                  <a:pt x="3989516" y="775323"/>
                  <a:pt x="3821645" y="791295"/>
                  <a:pt x="3730774" y="778879"/>
                </a:cubicBezTo>
                <a:cubicBezTo>
                  <a:pt x="3639903" y="766463"/>
                  <a:pt x="3470962" y="797751"/>
                  <a:pt x="3219313" y="778879"/>
                </a:cubicBezTo>
                <a:cubicBezTo>
                  <a:pt x="2967664" y="760007"/>
                  <a:pt x="2926227" y="762942"/>
                  <a:pt x="2797704" y="778879"/>
                </a:cubicBezTo>
                <a:cubicBezTo>
                  <a:pt x="2669181" y="794816"/>
                  <a:pt x="2380625" y="780152"/>
                  <a:pt x="2196392" y="778879"/>
                </a:cubicBezTo>
                <a:cubicBezTo>
                  <a:pt x="2012159" y="777606"/>
                  <a:pt x="1816924" y="811980"/>
                  <a:pt x="1505230" y="778879"/>
                </a:cubicBezTo>
                <a:cubicBezTo>
                  <a:pt x="1193536" y="745778"/>
                  <a:pt x="1097607" y="748206"/>
                  <a:pt x="814067" y="778879"/>
                </a:cubicBezTo>
                <a:cubicBezTo>
                  <a:pt x="530527" y="809552"/>
                  <a:pt x="453470" y="800944"/>
                  <a:pt x="129816" y="778879"/>
                </a:cubicBezTo>
                <a:cubicBezTo>
                  <a:pt x="61209" y="784796"/>
                  <a:pt x="15795" y="728240"/>
                  <a:pt x="0" y="649063"/>
                </a:cubicBezTo>
                <a:cubicBezTo>
                  <a:pt x="-2415" y="478301"/>
                  <a:pt x="16455" y="289959"/>
                  <a:pt x="0" y="129816"/>
                </a:cubicBezTo>
                <a:close/>
              </a:path>
              <a:path w="9244747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310458" y="-15447"/>
                  <a:pt x="518474" y="-22009"/>
                  <a:pt x="820979" y="0"/>
                </a:cubicBezTo>
                <a:cubicBezTo>
                  <a:pt x="1123484" y="22009"/>
                  <a:pt x="1440616" y="-42556"/>
                  <a:pt x="1691844" y="0"/>
                </a:cubicBezTo>
                <a:cubicBezTo>
                  <a:pt x="1943073" y="42556"/>
                  <a:pt x="2299635" y="24258"/>
                  <a:pt x="2562709" y="0"/>
                </a:cubicBezTo>
                <a:cubicBezTo>
                  <a:pt x="2825784" y="-24258"/>
                  <a:pt x="3013497" y="29140"/>
                  <a:pt x="3164020" y="0"/>
                </a:cubicBezTo>
                <a:cubicBezTo>
                  <a:pt x="3314543" y="-29140"/>
                  <a:pt x="3629988" y="27932"/>
                  <a:pt x="3945034" y="0"/>
                </a:cubicBezTo>
                <a:cubicBezTo>
                  <a:pt x="4260080" y="-27932"/>
                  <a:pt x="4463343" y="10284"/>
                  <a:pt x="4815899" y="0"/>
                </a:cubicBezTo>
                <a:cubicBezTo>
                  <a:pt x="5168455" y="-10284"/>
                  <a:pt x="5245760" y="20348"/>
                  <a:pt x="5417211" y="0"/>
                </a:cubicBezTo>
                <a:cubicBezTo>
                  <a:pt x="5588662" y="-20348"/>
                  <a:pt x="5956421" y="11743"/>
                  <a:pt x="6108373" y="0"/>
                </a:cubicBezTo>
                <a:cubicBezTo>
                  <a:pt x="6260325" y="-11743"/>
                  <a:pt x="6412343" y="14737"/>
                  <a:pt x="6529983" y="0"/>
                </a:cubicBezTo>
                <a:cubicBezTo>
                  <a:pt x="6647623" y="-14737"/>
                  <a:pt x="7101347" y="-29269"/>
                  <a:pt x="7310996" y="0"/>
                </a:cubicBezTo>
                <a:cubicBezTo>
                  <a:pt x="7520645" y="29269"/>
                  <a:pt x="7617461" y="-17598"/>
                  <a:pt x="7732606" y="0"/>
                </a:cubicBezTo>
                <a:cubicBezTo>
                  <a:pt x="7847751" y="17598"/>
                  <a:pt x="8105135" y="-14133"/>
                  <a:pt x="8333917" y="0"/>
                </a:cubicBezTo>
                <a:cubicBezTo>
                  <a:pt x="8562699" y="14133"/>
                  <a:pt x="8833449" y="-31963"/>
                  <a:pt x="9114931" y="0"/>
                </a:cubicBezTo>
                <a:cubicBezTo>
                  <a:pt x="9181739" y="-2377"/>
                  <a:pt x="9234515" y="67180"/>
                  <a:pt x="9244747" y="129816"/>
                </a:cubicBezTo>
                <a:cubicBezTo>
                  <a:pt x="9221208" y="239676"/>
                  <a:pt x="9231473" y="479168"/>
                  <a:pt x="9244747" y="649063"/>
                </a:cubicBezTo>
                <a:cubicBezTo>
                  <a:pt x="9245819" y="713560"/>
                  <a:pt x="9200161" y="782357"/>
                  <a:pt x="9114931" y="778879"/>
                </a:cubicBezTo>
                <a:cubicBezTo>
                  <a:pt x="8930683" y="756575"/>
                  <a:pt x="8705549" y="762455"/>
                  <a:pt x="8513619" y="778879"/>
                </a:cubicBezTo>
                <a:cubicBezTo>
                  <a:pt x="8321689" y="795303"/>
                  <a:pt x="7901442" y="747438"/>
                  <a:pt x="7732606" y="778879"/>
                </a:cubicBezTo>
                <a:cubicBezTo>
                  <a:pt x="7563770" y="810320"/>
                  <a:pt x="7291261" y="783926"/>
                  <a:pt x="7131294" y="778879"/>
                </a:cubicBezTo>
                <a:cubicBezTo>
                  <a:pt x="6971327" y="773832"/>
                  <a:pt x="6863868" y="793535"/>
                  <a:pt x="6619834" y="778879"/>
                </a:cubicBezTo>
                <a:cubicBezTo>
                  <a:pt x="6375800" y="764223"/>
                  <a:pt x="6144138" y="758732"/>
                  <a:pt x="5748969" y="778879"/>
                </a:cubicBezTo>
                <a:cubicBezTo>
                  <a:pt x="5353800" y="799026"/>
                  <a:pt x="5484276" y="761495"/>
                  <a:pt x="5237508" y="778879"/>
                </a:cubicBezTo>
                <a:cubicBezTo>
                  <a:pt x="4990740" y="796263"/>
                  <a:pt x="4928255" y="797514"/>
                  <a:pt x="4726048" y="778879"/>
                </a:cubicBezTo>
                <a:cubicBezTo>
                  <a:pt x="4523841" y="760244"/>
                  <a:pt x="4170195" y="757027"/>
                  <a:pt x="3945034" y="778879"/>
                </a:cubicBezTo>
                <a:cubicBezTo>
                  <a:pt x="3719873" y="800731"/>
                  <a:pt x="3396307" y="756036"/>
                  <a:pt x="3164020" y="778879"/>
                </a:cubicBezTo>
                <a:cubicBezTo>
                  <a:pt x="2931733" y="801722"/>
                  <a:pt x="2731725" y="776012"/>
                  <a:pt x="2383006" y="778879"/>
                </a:cubicBezTo>
                <a:cubicBezTo>
                  <a:pt x="2034287" y="781746"/>
                  <a:pt x="1975193" y="775341"/>
                  <a:pt x="1871546" y="778879"/>
                </a:cubicBezTo>
                <a:cubicBezTo>
                  <a:pt x="1767899" y="782417"/>
                  <a:pt x="1475982" y="803365"/>
                  <a:pt x="1180383" y="778879"/>
                </a:cubicBezTo>
                <a:cubicBezTo>
                  <a:pt x="884784" y="754393"/>
                  <a:pt x="619664" y="759442"/>
                  <a:pt x="129816" y="778879"/>
                </a:cubicBezTo>
                <a:cubicBezTo>
                  <a:pt x="61051" y="761368"/>
                  <a:pt x="-1637" y="735345"/>
                  <a:pt x="0" y="649063"/>
                </a:cubicBezTo>
                <a:cubicBezTo>
                  <a:pt x="14848" y="424403"/>
                  <a:pt x="-5666" y="285898"/>
                  <a:pt x="0" y="129816"/>
                </a:cubicBezTo>
                <a:close/>
              </a:path>
            </a:pathLst>
          </a:cu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tx1"/>
            </a:bgClr>
          </a:pattFill>
          <a:ln w="15875">
            <a:solidFill>
              <a:srgbClr val="00B050">
                <a:alpha val="52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الحسابات المدينة العالي يشير إلى أن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الشركة تقوم بتحصيل مستحقاتها بسرعة، مما يحسن من تدفق السيولة النقدية</a:t>
            </a:r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السيولة الجيدة ضرورية لتلبية الالتزامات المالية والعمليات اليومية.</a:t>
            </a:r>
            <a:endParaRPr lang="en-US" sz="1400" b="1" u="sn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1285F-4A07-DFD6-A318-B937FB4BA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33" y="2913"/>
            <a:ext cx="784581" cy="784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D7D02-B12B-2B77-AA9E-6A66787D1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34" y="77961"/>
            <a:ext cx="784581" cy="78458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F94E42-3726-15A8-CBB9-312A9B83CDC3}"/>
              </a:ext>
            </a:extLst>
          </p:cNvPr>
          <p:cNvSpPr/>
          <p:nvPr/>
        </p:nvSpPr>
        <p:spPr>
          <a:xfrm>
            <a:off x="1484175" y="858743"/>
            <a:ext cx="9126769" cy="607305"/>
          </a:xfrm>
          <a:custGeom>
            <a:avLst/>
            <a:gdLst>
              <a:gd name="connsiteX0" fmla="*/ 0 w 9126769"/>
              <a:gd name="connsiteY0" fmla="*/ 101220 h 607305"/>
              <a:gd name="connsiteX1" fmla="*/ 101220 w 9126769"/>
              <a:gd name="connsiteY1" fmla="*/ 0 h 607305"/>
              <a:gd name="connsiteX2" fmla="*/ 698464 w 9126769"/>
              <a:gd name="connsiteY2" fmla="*/ 0 h 607305"/>
              <a:gd name="connsiteX3" fmla="*/ 1563437 w 9126769"/>
              <a:gd name="connsiteY3" fmla="*/ 0 h 607305"/>
              <a:gd name="connsiteX4" fmla="*/ 2249924 w 9126769"/>
              <a:gd name="connsiteY4" fmla="*/ 0 h 607305"/>
              <a:gd name="connsiteX5" fmla="*/ 2847167 w 9126769"/>
              <a:gd name="connsiteY5" fmla="*/ 0 h 607305"/>
              <a:gd name="connsiteX6" fmla="*/ 3444411 w 9126769"/>
              <a:gd name="connsiteY6" fmla="*/ 0 h 607305"/>
              <a:gd name="connsiteX7" fmla="*/ 4220141 w 9126769"/>
              <a:gd name="connsiteY7" fmla="*/ 0 h 607305"/>
              <a:gd name="connsiteX8" fmla="*/ 5085115 w 9126769"/>
              <a:gd name="connsiteY8" fmla="*/ 0 h 607305"/>
              <a:gd name="connsiteX9" fmla="*/ 5860845 w 9126769"/>
              <a:gd name="connsiteY9" fmla="*/ 0 h 607305"/>
              <a:gd name="connsiteX10" fmla="*/ 6636575 w 9126769"/>
              <a:gd name="connsiteY10" fmla="*/ 0 h 607305"/>
              <a:gd name="connsiteX11" fmla="*/ 7233818 w 9126769"/>
              <a:gd name="connsiteY11" fmla="*/ 0 h 607305"/>
              <a:gd name="connsiteX12" fmla="*/ 8098792 w 9126769"/>
              <a:gd name="connsiteY12" fmla="*/ 0 h 607305"/>
              <a:gd name="connsiteX13" fmla="*/ 9025549 w 9126769"/>
              <a:gd name="connsiteY13" fmla="*/ 0 h 607305"/>
              <a:gd name="connsiteX14" fmla="*/ 9126769 w 9126769"/>
              <a:gd name="connsiteY14" fmla="*/ 101220 h 607305"/>
              <a:gd name="connsiteX15" fmla="*/ 9126769 w 9126769"/>
              <a:gd name="connsiteY15" fmla="*/ 506085 h 607305"/>
              <a:gd name="connsiteX16" fmla="*/ 9025549 w 9126769"/>
              <a:gd name="connsiteY16" fmla="*/ 607305 h 607305"/>
              <a:gd name="connsiteX17" fmla="*/ 8160576 w 9126769"/>
              <a:gd name="connsiteY17" fmla="*/ 607305 h 607305"/>
              <a:gd name="connsiteX18" fmla="*/ 7741819 w 9126769"/>
              <a:gd name="connsiteY18" fmla="*/ 607305 h 607305"/>
              <a:gd name="connsiteX19" fmla="*/ 7233818 w 9126769"/>
              <a:gd name="connsiteY19" fmla="*/ 607305 h 607305"/>
              <a:gd name="connsiteX20" fmla="*/ 6458088 w 9126769"/>
              <a:gd name="connsiteY20" fmla="*/ 607305 h 607305"/>
              <a:gd name="connsiteX21" fmla="*/ 6039331 w 9126769"/>
              <a:gd name="connsiteY21" fmla="*/ 607305 h 607305"/>
              <a:gd name="connsiteX22" fmla="*/ 5620574 w 9126769"/>
              <a:gd name="connsiteY22" fmla="*/ 607305 h 607305"/>
              <a:gd name="connsiteX23" fmla="*/ 5023331 w 9126769"/>
              <a:gd name="connsiteY23" fmla="*/ 607305 h 607305"/>
              <a:gd name="connsiteX24" fmla="*/ 4604574 w 9126769"/>
              <a:gd name="connsiteY24" fmla="*/ 607305 h 607305"/>
              <a:gd name="connsiteX25" fmla="*/ 4096573 w 9126769"/>
              <a:gd name="connsiteY25" fmla="*/ 607305 h 607305"/>
              <a:gd name="connsiteX26" fmla="*/ 3677816 w 9126769"/>
              <a:gd name="connsiteY26" fmla="*/ 607305 h 607305"/>
              <a:gd name="connsiteX27" fmla="*/ 3169816 w 9126769"/>
              <a:gd name="connsiteY27" fmla="*/ 607305 h 607305"/>
              <a:gd name="connsiteX28" fmla="*/ 2751059 w 9126769"/>
              <a:gd name="connsiteY28" fmla="*/ 607305 h 607305"/>
              <a:gd name="connsiteX29" fmla="*/ 2153816 w 9126769"/>
              <a:gd name="connsiteY29" fmla="*/ 607305 h 607305"/>
              <a:gd name="connsiteX30" fmla="*/ 1467329 w 9126769"/>
              <a:gd name="connsiteY30" fmla="*/ 607305 h 607305"/>
              <a:gd name="connsiteX31" fmla="*/ 780842 w 9126769"/>
              <a:gd name="connsiteY31" fmla="*/ 607305 h 607305"/>
              <a:gd name="connsiteX32" fmla="*/ 101220 w 9126769"/>
              <a:gd name="connsiteY32" fmla="*/ 607305 h 607305"/>
              <a:gd name="connsiteX33" fmla="*/ 0 w 9126769"/>
              <a:gd name="connsiteY33" fmla="*/ 506085 h 607305"/>
              <a:gd name="connsiteX34" fmla="*/ 0 w 9126769"/>
              <a:gd name="connsiteY34" fmla="*/ 101220 h 60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6769" h="607305" fill="none" extrusionOk="0">
                <a:moveTo>
                  <a:pt x="0" y="101220"/>
                </a:moveTo>
                <a:cubicBezTo>
                  <a:pt x="11450" y="45495"/>
                  <a:pt x="44339" y="838"/>
                  <a:pt x="101220" y="0"/>
                </a:cubicBezTo>
                <a:cubicBezTo>
                  <a:pt x="246376" y="-10899"/>
                  <a:pt x="509714" y="16728"/>
                  <a:pt x="698464" y="0"/>
                </a:cubicBezTo>
                <a:cubicBezTo>
                  <a:pt x="887214" y="-16728"/>
                  <a:pt x="1388079" y="13481"/>
                  <a:pt x="1563437" y="0"/>
                </a:cubicBezTo>
                <a:cubicBezTo>
                  <a:pt x="1738795" y="-13481"/>
                  <a:pt x="1947140" y="8825"/>
                  <a:pt x="2249924" y="0"/>
                </a:cubicBezTo>
                <a:cubicBezTo>
                  <a:pt x="2552708" y="-8825"/>
                  <a:pt x="2635297" y="16532"/>
                  <a:pt x="2847167" y="0"/>
                </a:cubicBezTo>
                <a:cubicBezTo>
                  <a:pt x="3059037" y="-16532"/>
                  <a:pt x="3294238" y="-23861"/>
                  <a:pt x="3444411" y="0"/>
                </a:cubicBezTo>
                <a:cubicBezTo>
                  <a:pt x="3594584" y="23861"/>
                  <a:pt x="3936877" y="-29082"/>
                  <a:pt x="4220141" y="0"/>
                </a:cubicBezTo>
                <a:cubicBezTo>
                  <a:pt x="4503405" y="29082"/>
                  <a:pt x="4896463" y="38309"/>
                  <a:pt x="5085115" y="0"/>
                </a:cubicBezTo>
                <a:cubicBezTo>
                  <a:pt x="5273767" y="-38309"/>
                  <a:pt x="5639143" y="13725"/>
                  <a:pt x="5860845" y="0"/>
                </a:cubicBezTo>
                <a:cubicBezTo>
                  <a:pt x="6082547" y="-13725"/>
                  <a:pt x="6371586" y="-23137"/>
                  <a:pt x="6636575" y="0"/>
                </a:cubicBezTo>
                <a:cubicBezTo>
                  <a:pt x="6901564" y="23137"/>
                  <a:pt x="7078612" y="-4794"/>
                  <a:pt x="7233818" y="0"/>
                </a:cubicBezTo>
                <a:cubicBezTo>
                  <a:pt x="7389024" y="4794"/>
                  <a:pt x="7822076" y="4976"/>
                  <a:pt x="8098792" y="0"/>
                </a:cubicBezTo>
                <a:cubicBezTo>
                  <a:pt x="8375508" y="-4976"/>
                  <a:pt x="8699738" y="5502"/>
                  <a:pt x="9025549" y="0"/>
                </a:cubicBezTo>
                <a:cubicBezTo>
                  <a:pt x="9071233" y="-1"/>
                  <a:pt x="9122361" y="56245"/>
                  <a:pt x="9126769" y="101220"/>
                </a:cubicBezTo>
                <a:cubicBezTo>
                  <a:pt x="9135093" y="242430"/>
                  <a:pt x="9121927" y="337020"/>
                  <a:pt x="9126769" y="506085"/>
                </a:cubicBezTo>
                <a:cubicBezTo>
                  <a:pt x="9135364" y="567912"/>
                  <a:pt x="9092457" y="612815"/>
                  <a:pt x="9025549" y="607305"/>
                </a:cubicBezTo>
                <a:cubicBezTo>
                  <a:pt x="8635250" y="571910"/>
                  <a:pt x="8389910" y="646737"/>
                  <a:pt x="8160576" y="607305"/>
                </a:cubicBezTo>
                <a:cubicBezTo>
                  <a:pt x="7931242" y="567873"/>
                  <a:pt x="7896044" y="594288"/>
                  <a:pt x="7741819" y="607305"/>
                </a:cubicBezTo>
                <a:cubicBezTo>
                  <a:pt x="7587594" y="620322"/>
                  <a:pt x="7482705" y="606983"/>
                  <a:pt x="7233818" y="607305"/>
                </a:cubicBezTo>
                <a:cubicBezTo>
                  <a:pt x="6984931" y="607627"/>
                  <a:pt x="6648088" y="629276"/>
                  <a:pt x="6458088" y="607305"/>
                </a:cubicBezTo>
                <a:cubicBezTo>
                  <a:pt x="6268088" y="585335"/>
                  <a:pt x="6216742" y="597972"/>
                  <a:pt x="6039331" y="607305"/>
                </a:cubicBezTo>
                <a:cubicBezTo>
                  <a:pt x="5861920" y="616638"/>
                  <a:pt x="5820970" y="587144"/>
                  <a:pt x="5620574" y="607305"/>
                </a:cubicBezTo>
                <a:cubicBezTo>
                  <a:pt x="5420178" y="627466"/>
                  <a:pt x="5306292" y="615540"/>
                  <a:pt x="5023331" y="607305"/>
                </a:cubicBezTo>
                <a:cubicBezTo>
                  <a:pt x="4740370" y="599070"/>
                  <a:pt x="4779891" y="612885"/>
                  <a:pt x="4604574" y="607305"/>
                </a:cubicBezTo>
                <a:cubicBezTo>
                  <a:pt x="4429257" y="601725"/>
                  <a:pt x="4212246" y="631984"/>
                  <a:pt x="4096573" y="607305"/>
                </a:cubicBezTo>
                <a:cubicBezTo>
                  <a:pt x="3980900" y="582626"/>
                  <a:pt x="3773501" y="589145"/>
                  <a:pt x="3677816" y="607305"/>
                </a:cubicBezTo>
                <a:cubicBezTo>
                  <a:pt x="3582131" y="625465"/>
                  <a:pt x="3301896" y="608837"/>
                  <a:pt x="3169816" y="607305"/>
                </a:cubicBezTo>
                <a:cubicBezTo>
                  <a:pt x="3037736" y="605773"/>
                  <a:pt x="2900167" y="624583"/>
                  <a:pt x="2751059" y="607305"/>
                </a:cubicBezTo>
                <a:cubicBezTo>
                  <a:pt x="2601951" y="590027"/>
                  <a:pt x="2427793" y="597281"/>
                  <a:pt x="2153816" y="607305"/>
                </a:cubicBezTo>
                <a:cubicBezTo>
                  <a:pt x="1879839" y="617329"/>
                  <a:pt x="1742404" y="620026"/>
                  <a:pt x="1467329" y="607305"/>
                </a:cubicBezTo>
                <a:cubicBezTo>
                  <a:pt x="1192254" y="594584"/>
                  <a:pt x="1077815" y="628939"/>
                  <a:pt x="780842" y="607305"/>
                </a:cubicBezTo>
                <a:cubicBezTo>
                  <a:pt x="483869" y="585671"/>
                  <a:pt x="267236" y="574945"/>
                  <a:pt x="101220" y="607305"/>
                </a:cubicBezTo>
                <a:cubicBezTo>
                  <a:pt x="51544" y="619234"/>
                  <a:pt x="9285" y="566385"/>
                  <a:pt x="0" y="506085"/>
                </a:cubicBezTo>
                <a:cubicBezTo>
                  <a:pt x="7297" y="322964"/>
                  <a:pt x="-7293" y="217166"/>
                  <a:pt x="0" y="101220"/>
                </a:cubicBezTo>
                <a:close/>
              </a:path>
              <a:path w="9126769" h="607305" stroke="0" extrusionOk="0">
                <a:moveTo>
                  <a:pt x="0" y="101220"/>
                </a:moveTo>
                <a:cubicBezTo>
                  <a:pt x="5550" y="37345"/>
                  <a:pt x="43547" y="13186"/>
                  <a:pt x="101220" y="0"/>
                </a:cubicBezTo>
                <a:cubicBezTo>
                  <a:pt x="379411" y="21894"/>
                  <a:pt x="465237" y="-9351"/>
                  <a:pt x="787707" y="0"/>
                </a:cubicBezTo>
                <a:cubicBezTo>
                  <a:pt x="1110177" y="9351"/>
                  <a:pt x="1338375" y="38437"/>
                  <a:pt x="1652680" y="0"/>
                </a:cubicBezTo>
                <a:cubicBezTo>
                  <a:pt x="1966985" y="-38437"/>
                  <a:pt x="2191567" y="-10854"/>
                  <a:pt x="2517654" y="0"/>
                </a:cubicBezTo>
                <a:cubicBezTo>
                  <a:pt x="2843741" y="10854"/>
                  <a:pt x="2941851" y="2764"/>
                  <a:pt x="3114897" y="0"/>
                </a:cubicBezTo>
                <a:cubicBezTo>
                  <a:pt x="3287943" y="-2764"/>
                  <a:pt x="3531075" y="31648"/>
                  <a:pt x="3890627" y="0"/>
                </a:cubicBezTo>
                <a:cubicBezTo>
                  <a:pt x="4250179" y="-31648"/>
                  <a:pt x="4560206" y="-23508"/>
                  <a:pt x="4755601" y="0"/>
                </a:cubicBezTo>
                <a:cubicBezTo>
                  <a:pt x="4950996" y="23508"/>
                  <a:pt x="5152394" y="-5766"/>
                  <a:pt x="5352844" y="0"/>
                </a:cubicBezTo>
                <a:cubicBezTo>
                  <a:pt x="5553294" y="5766"/>
                  <a:pt x="5732497" y="-6430"/>
                  <a:pt x="6039331" y="0"/>
                </a:cubicBezTo>
                <a:cubicBezTo>
                  <a:pt x="6346165" y="6430"/>
                  <a:pt x="6361254" y="6986"/>
                  <a:pt x="6458088" y="0"/>
                </a:cubicBezTo>
                <a:cubicBezTo>
                  <a:pt x="6554922" y="-6986"/>
                  <a:pt x="6967187" y="-17064"/>
                  <a:pt x="7233818" y="0"/>
                </a:cubicBezTo>
                <a:cubicBezTo>
                  <a:pt x="7500449" y="17064"/>
                  <a:pt x="7456042" y="19317"/>
                  <a:pt x="7652575" y="0"/>
                </a:cubicBezTo>
                <a:cubicBezTo>
                  <a:pt x="7849108" y="-19317"/>
                  <a:pt x="8018587" y="-24262"/>
                  <a:pt x="8249819" y="0"/>
                </a:cubicBezTo>
                <a:cubicBezTo>
                  <a:pt x="8481051" y="24262"/>
                  <a:pt x="8838932" y="32897"/>
                  <a:pt x="9025549" y="0"/>
                </a:cubicBezTo>
                <a:cubicBezTo>
                  <a:pt x="9072900" y="-4160"/>
                  <a:pt x="9125423" y="46510"/>
                  <a:pt x="9126769" y="101220"/>
                </a:cubicBezTo>
                <a:cubicBezTo>
                  <a:pt x="9145723" y="254222"/>
                  <a:pt x="9126812" y="357630"/>
                  <a:pt x="9126769" y="506085"/>
                </a:cubicBezTo>
                <a:cubicBezTo>
                  <a:pt x="9128006" y="553681"/>
                  <a:pt x="9091164" y="609801"/>
                  <a:pt x="9025549" y="607305"/>
                </a:cubicBezTo>
                <a:cubicBezTo>
                  <a:pt x="8831245" y="589586"/>
                  <a:pt x="8705307" y="621545"/>
                  <a:pt x="8428305" y="607305"/>
                </a:cubicBezTo>
                <a:cubicBezTo>
                  <a:pt x="8151303" y="593065"/>
                  <a:pt x="7825554" y="637999"/>
                  <a:pt x="7652575" y="607305"/>
                </a:cubicBezTo>
                <a:cubicBezTo>
                  <a:pt x="7479596" y="576612"/>
                  <a:pt x="7196381" y="585672"/>
                  <a:pt x="7055332" y="607305"/>
                </a:cubicBezTo>
                <a:cubicBezTo>
                  <a:pt x="6914283" y="628938"/>
                  <a:pt x="6726308" y="607740"/>
                  <a:pt x="6547331" y="607305"/>
                </a:cubicBezTo>
                <a:cubicBezTo>
                  <a:pt x="6368354" y="606870"/>
                  <a:pt x="6050640" y="642179"/>
                  <a:pt x="5682358" y="607305"/>
                </a:cubicBezTo>
                <a:cubicBezTo>
                  <a:pt x="5314076" y="572431"/>
                  <a:pt x="5301250" y="582977"/>
                  <a:pt x="5174358" y="607305"/>
                </a:cubicBezTo>
                <a:cubicBezTo>
                  <a:pt x="5047466" y="631633"/>
                  <a:pt x="4899012" y="582153"/>
                  <a:pt x="4666358" y="607305"/>
                </a:cubicBezTo>
                <a:cubicBezTo>
                  <a:pt x="4433704" y="632457"/>
                  <a:pt x="4077648" y="569827"/>
                  <a:pt x="3890627" y="607305"/>
                </a:cubicBezTo>
                <a:cubicBezTo>
                  <a:pt x="3703606" y="644783"/>
                  <a:pt x="3279813" y="616930"/>
                  <a:pt x="3114897" y="607305"/>
                </a:cubicBezTo>
                <a:cubicBezTo>
                  <a:pt x="2949981" y="597681"/>
                  <a:pt x="2626856" y="616303"/>
                  <a:pt x="2339167" y="607305"/>
                </a:cubicBezTo>
                <a:cubicBezTo>
                  <a:pt x="2051478" y="598308"/>
                  <a:pt x="1955384" y="607154"/>
                  <a:pt x="1831167" y="607305"/>
                </a:cubicBezTo>
                <a:cubicBezTo>
                  <a:pt x="1706950" y="607456"/>
                  <a:pt x="1331305" y="633892"/>
                  <a:pt x="1144680" y="607305"/>
                </a:cubicBezTo>
                <a:cubicBezTo>
                  <a:pt x="958055" y="580718"/>
                  <a:pt x="576649" y="583020"/>
                  <a:pt x="101220" y="607305"/>
                </a:cubicBezTo>
                <a:cubicBezTo>
                  <a:pt x="45981" y="603342"/>
                  <a:pt x="-470" y="566177"/>
                  <a:pt x="0" y="506085"/>
                </a:cubicBezTo>
                <a:cubicBezTo>
                  <a:pt x="-346" y="348098"/>
                  <a:pt x="-18354" y="254501"/>
                  <a:pt x="0" y="1012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يُستخدم لتحديد مدى سرعة تحصيل الشركة للمستحقات من عملائها. مؤشر رئيسي على كفاءة وإدارة الشركة لتدفقاتها النقدية ومستوى المخاطر المرتبطة بتحصيل الديون.</a:t>
            </a:r>
            <a:endParaRPr lang="en-US" sz="1400" b="1" u="sn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040B5B-37C4-4B2A-F75B-AC2AF7B92BEF}"/>
              </a:ext>
            </a:extLst>
          </p:cNvPr>
          <p:cNvSpPr/>
          <p:nvPr/>
        </p:nvSpPr>
        <p:spPr>
          <a:xfrm>
            <a:off x="3267027" y="215734"/>
            <a:ext cx="922023" cy="402101"/>
          </a:xfrm>
          <a:custGeom>
            <a:avLst/>
            <a:gdLst>
              <a:gd name="connsiteX0" fmla="*/ 0 w 922023"/>
              <a:gd name="connsiteY0" fmla="*/ 67018 h 402101"/>
              <a:gd name="connsiteX1" fmla="*/ 67018 w 922023"/>
              <a:gd name="connsiteY1" fmla="*/ 0 h 402101"/>
              <a:gd name="connsiteX2" fmla="*/ 445252 w 922023"/>
              <a:gd name="connsiteY2" fmla="*/ 0 h 402101"/>
              <a:gd name="connsiteX3" fmla="*/ 855005 w 922023"/>
              <a:gd name="connsiteY3" fmla="*/ 0 h 402101"/>
              <a:gd name="connsiteX4" fmla="*/ 922023 w 922023"/>
              <a:gd name="connsiteY4" fmla="*/ 67018 h 402101"/>
              <a:gd name="connsiteX5" fmla="*/ 922023 w 922023"/>
              <a:gd name="connsiteY5" fmla="*/ 335083 h 402101"/>
              <a:gd name="connsiteX6" fmla="*/ 855005 w 922023"/>
              <a:gd name="connsiteY6" fmla="*/ 402101 h 402101"/>
              <a:gd name="connsiteX7" fmla="*/ 476771 w 922023"/>
              <a:gd name="connsiteY7" fmla="*/ 402101 h 402101"/>
              <a:gd name="connsiteX8" fmla="*/ 67018 w 922023"/>
              <a:gd name="connsiteY8" fmla="*/ 402101 h 402101"/>
              <a:gd name="connsiteX9" fmla="*/ 0 w 922023"/>
              <a:gd name="connsiteY9" fmla="*/ 335083 h 402101"/>
              <a:gd name="connsiteX10" fmla="*/ 0 w 922023"/>
              <a:gd name="connsiteY10" fmla="*/ 67018 h 4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2023" h="402101" fill="none" extrusionOk="0">
                <a:moveTo>
                  <a:pt x="0" y="67018"/>
                </a:moveTo>
                <a:cubicBezTo>
                  <a:pt x="-368" y="30759"/>
                  <a:pt x="27841" y="1318"/>
                  <a:pt x="67018" y="0"/>
                </a:cubicBezTo>
                <a:cubicBezTo>
                  <a:pt x="145562" y="-5254"/>
                  <a:pt x="303660" y="-16510"/>
                  <a:pt x="445252" y="0"/>
                </a:cubicBezTo>
                <a:cubicBezTo>
                  <a:pt x="586844" y="16510"/>
                  <a:pt x="666037" y="-7872"/>
                  <a:pt x="855005" y="0"/>
                </a:cubicBezTo>
                <a:cubicBezTo>
                  <a:pt x="892960" y="-6326"/>
                  <a:pt x="929826" y="32010"/>
                  <a:pt x="922023" y="67018"/>
                </a:cubicBezTo>
                <a:cubicBezTo>
                  <a:pt x="920905" y="155083"/>
                  <a:pt x="926449" y="208632"/>
                  <a:pt x="922023" y="335083"/>
                </a:cubicBezTo>
                <a:cubicBezTo>
                  <a:pt x="916481" y="371552"/>
                  <a:pt x="895612" y="400334"/>
                  <a:pt x="855005" y="402101"/>
                </a:cubicBezTo>
                <a:cubicBezTo>
                  <a:pt x="693928" y="386947"/>
                  <a:pt x="596755" y="418654"/>
                  <a:pt x="476771" y="402101"/>
                </a:cubicBezTo>
                <a:cubicBezTo>
                  <a:pt x="356787" y="385548"/>
                  <a:pt x="198535" y="384935"/>
                  <a:pt x="67018" y="402101"/>
                </a:cubicBezTo>
                <a:cubicBezTo>
                  <a:pt x="26109" y="407583"/>
                  <a:pt x="7929" y="371133"/>
                  <a:pt x="0" y="335083"/>
                </a:cubicBezTo>
                <a:cubicBezTo>
                  <a:pt x="5705" y="222497"/>
                  <a:pt x="-1046" y="138905"/>
                  <a:pt x="0" y="67018"/>
                </a:cubicBezTo>
                <a:close/>
              </a:path>
              <a:path w="922023" h="402101" stroke="0" extrusionOk="0">
                <a:moveTo>
                  <a:pt x="0" y="67018"/>
                </a:moveTo>
                <a:cubicBezTo>
                  <a:pt x="1413" y="27975"/>
                  <a:pt x="29022" y="7321"/>
                  <a:pt x="67018" y="0"/>
                </a:cubicBezTo>
                <a:cubicBezTo>
                  <a:pt x="233471" y="-10430"/>
                  <a:pt x="331541" y="4912"/>
                  <a:pt x="461012" y="0"/>
                </a:cubicBezTo>
                <a:cubicBezTo>
                  <a:pt x="590483" y="-4912"/>
                  <a:pt x="683984" y="11159"/>
                  <a:pt x="855005" y="0"/>
                </a:cubicBezTo>
                <a:cubicBezTo>
                  <a:pt x="891392" y="-692"/>
                  <a:pt x="924583" y="28934"/>
                  <a:pt x="922023" y="67018"/>
                </a:cubicBezTo>
                <a:cubicBezTo>
                  <a:pt x="924112" y="176286"/>
                  <a:pt x="932354" y="238411"/>
                  <a:pt x="922023" y="335083"/>
                </a:cubicBezTo>
                <a:cubicBezTo>
                  <a:pt x="920135" y="374713"/>
                  <a:pt x="897308" y="400987"/>
                  <a:pt x="855005" y="402101"/>
                </a:cubicBezTo>
                <a:cubicBezTo>
                  <a:pt x="757209" y="401931"/>
                  <a:pt x="569787" y="410699"/>
                  <a:pt x="476771" y="402101"/>
                </a:cubicBezTo>
                <a:cubicBezTo>
                  <a:pt x="383755" y="393503"/>
                  <a:pt x="198958" y="393202"/>
                  <a:pt x="67018" y="402101"/>
                </a:cubicBezTo>
                <a:cubicBezTo>
                  <a:pt x="31790" y="404886"/>
                  <a:pt x="-1308" y="378060"/>
                  <a:pt x="0" y="335083"/>
                </a:cubicBezTo>
                <a:cubicBezTo>
                  <a:pt x="8434" y="229368"/>
                  <a:pt x="-6789" y="169436"/>
                  <a:pt x="0" y="670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1B7A9C-C81C-3538-395E-0C4BDE95E323}"/>
              </a:ext>
            </a:extLst>
          </p:cNvPr>
          <p:cNvSpPr/>
          <p:nvPr/>
        </p:nvSpPr>
        <p:spPr>
          <a:xfrm>
            <a:off x="670866" y="2842782"/>
            <a:ext cx="9295292" cy="778879"/>
          </a:xfrm>
          <a:custGeom>
            <a:avLst/>
            <a:gdLst>
              <a:gd name="connsiteX0" fmla="*/ 0 w 9295292"/>
              <a:gd name="connsiteY0" fmla="*/ 129816 h 778879"/>
              <a:gd name="connsiteX1" fmla="*/ 129816 w 9295292"/>
              <a:gd name="connsiteY1" fmla="*/ 0 h 778879"/>
              <a:gd name="connsiteX2" fmla="*/ 734510 w 9295292"/>
              <a:gd name="connsiteY2" fmla="*/ 0 h 778879"/>
              <a:gd name="connsiteX3" fmla="*/ 1610274 w 9295292"/>
              <a:gd name="connsiteY3" fmla="*/ 0 h 778879"/>
              <a:gd name="connsiteX4" fmla="*/ 2305325 w 9295292"/>
              <a:gd name="connsiteY4" fmla="*/ 0 h 778879"/>
              <a:gd name="connsiteX5" fmla="*/ 2910019 w 9295292"/>
              <a:gd name="connsiteY5" fmla="*/ 0 h 778879"/>
              <a:gd name="connsiteX6" fmla="*/ 3514713 w 9295292"/>
              <a:gd name="connsiteY6" fmla="*/ 0 h 778879"/>
              <a:gd name="connsiteX7" fmla="*/ 4300121 w 9295292"/>
              <a:gd name="connsiteY7" fmla="*/ 0 h 778879"/>
              <a:gd name="connsiteX8" fmla="*/ 5175885 w 9295292"/>
              <a:gd name="connsiteY8" fmla="*/ 0 h 778879"/>
              <a:gd name="connsiteX9" fmla="*/ 5961292 w 9295292"/>
              <a:gd name="connsiteY9" fmla="*/ 0 h 778879"/>
              <a:gd name="connsiteX10" fmla="*/ 6746699 w 9295292"/>
              <a:gd name="connsiteY10" fmla="*/ 0 h 778879"/>
              <a:gd name="connsiteX11" fmla="*/ 7351393 w 9295292"/>
              <a:gd name="connsiteY11" fmla="*/ 0 h 778879"/>
              <a:gd name="connsiteX12" fmla="*/ 8227157 w 9295292"/>
              <a:gd name="connsiteY12" fmla="*/ 0 h 778879"/>
              <a:gd name="connsiteX13" fmla="*/ 9165476 w 9295292"/>
              <a:gd name="connsiteY13" fmla="*/ 0 h 778879"/>
              <a:gd name="connsiteX14" fmla="*/ 9295292 w 9295292"/>
              <a:gd name="connsiteY14" fmla="*/ 129816 h 778879"/>
              <a:gd name="connsiteX15" fmla="*/ 9295292 w 9295292"/>
              <a:gd name="connsiteY15" fmla="*/ 649063 h 778879"/>
              <a:gd name="connsiteX16" fmla="*/ 9165476 w 9295292"/>
              <a:gd name="connsiteY16" fmla="*/ 778879 h 778879"/>
              <a:gd name="connsiteX17" fmla="*/ 8289712 w 9295292"/>
              <a:gd name="connsiteY17" fmla="*/ 778879 h 778879"/>
              <a:gd name="connsiteX18" fmla="*/ 7865731 w 9295292"/>
              <a:gd name="connsiteY18" fmla="*/ 778879 h 778879"/>
              <a:gd name="connsiteX19" fmla="*/ 7351393 w 9295292"/>
              <a:gd name="connsiteY19" fmla="*/ 778879 h 778879"/>
              <a:gd name="connsiteX20" fmla="*/ 6565986 w 9295292"/>
              <a:gd name="connsiteY20" fmla="*/ 778879 h 778879"/>
              <a:gd name="connsiteX21" fmla="*/ 6142005 w 9295292"/>
              <a:gd name="connsiteY21" fmla="*/ 778879 h 778879"/>
              <a:gd name="connsiteX22" fmla="*/ 5718024 w 9295292"/>
              <a:gd name="connsiteY22" fmla="*/ 778879 h 778879"/>
              <a:gd name="connsiteX23" fmla="*/ 5113330 w 9295292"/>
              <a:gd name="connsiteY23" fmla="*/ 778879 h 778879"/>
              <a:gd name="connsiteX24" fmla="*/ 4689349 w 9295292"/>
              <a:gd name="connsiteY24" fmla="*/ 778879 h 778879"/>
              <a:gd name="connsiteX25" fmla="*/ 4175011 w 9295292"/>
              <a:gd name="connsiteY25" fmla="*/ 778879 h 778879"/>
              <a:gd name="connsiteX26" fmla="*/ 3751031 w 9295292"/>
              <a:gd name="connsiteY26" fmla="*/ 778879 h 778879"/>
              <a:gd name="connsiteX27" fmla="*/ 3236693 w 9295292"/>
              <a:gd name="connsiteY27" fmla="*/ 778879 h 778879"/>
              <a:gd name="connsiteX28" fmla="*/ 2812712 w 9295292"/>
              <a:gd name="connsiteY28" fmla="*/ 778879 h 778879"/>
              <a:gd name="connsiteX29" fmla="*/ 2208018 w 9295292"/>
              <a:gd name="connsiteY29" fmla="*/ 778879 h 778879"/>
              <a:gd name="connsiteX30" fmla="*/ 1512967 w 9295292"/>
              <a:gd name="connsiteY30" fmla="*/ 778879 h 778879"/>
              <a:gd name="connsiteX31" fmla="*/ 817916 w 9295292"/>
              <a:gd name="connsiteY31" fmla="*/ 778879 h 778879"/>
              <a:gd name="connsiteX32" fmla="*/ 129816 w 9295292"/>
              <a:gd name="connsiteY32" fmla="*/ 778879 h 778879"/>
              <a:gd name="connsiteX33" fmla="*/ 0 w 9295292"/>
              <a:gd name="connsiteY33" fmla="*/ 649063 h 778879"/>
              <a:gd name="connsiteX34" fmla="*/ 0 w 9295292"/>
              <a:gd name="connsiteY34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95292" h="778879" fill="none" extrusionOk="0">
                <a:moveTo>
                  <a:pt x="0" y="129816"/>
                </a:moveTo>
                <a:cubicBezTo>
                  <a:pt x="8064" y="58245"/>
                  <a:pt x="50809" y="6259"/>
                  <a:pt x="129816" y="0"/>
                </a:cubicBezTo>
                <a:cubicBezTo>
                  <a:pt x="345598" y="-24039"/>
                  <a:pt x="596171" y="9498"/>
                  <a:pt x="734510" y="0"/>
                </a:cubicBezTo>
                <a:cubicBezTo>
                  <a:pt x="872849" y="-9498"/>
                  <a:pt x="1329501" y="-5698"/>
                  <a:pt x="1610274" y="0"/>
                </a:cubicBezTo>
                <a:cubicBezTo>
                  <a:pt x="1891047" y="5698"/>
                  <a:pt x="1961883" y="-32498"/>
                  <a:pt x="2305325" y="0"/>
                </a:cubicBezTo>
                <a:cubicBezTo>
                  <a:pt x="2648767" y="32498"/>
                  <a:pt x="2715105" y="9803"/>
                  <a:pt x="2910019" y="0"/>
                </a:cubicBezTo>
                <a:cubicBezTo>
                  <a:pt x="3104933" y="-9803"/>
                  <a:pt x="3244962" y="-29594"/>
                  <a:pt x="3514713" y="0"/>
                </a:cubicBezTo>
                <a:cubicBezTo>
                  <a:pt x="3784464" y="29594"/>
                  <a:pt x="3989592" y="-25339"/>
                  <a:pt x="4300121" y="0"/>
                </a:cubicBezTo>
                <a:cubicBezTo>
                  <a:pt x="4610650" y="25339"/>
                  <a:pt x="4802707" y="-12234"/>
                  <a:pt x="5175885" y="0"/>
                </a:cubicBezTo>
                <a:cubicBezTo>
                  <a:pt x="5549063" y="12234"/>
                  <a:pt x="5675862" y="12072"/>
                  <a:pt x="5961292" y="0"/>
                </a:cubicBezTo>
                <a:cubicBezTo>
                  <a:pt x="6246722" y="-12072"/>
                  <a:pt x="6556529" y="17331"/>
                  <a:pt x="6746699" y="0"/>
                </a:cubicBezTo>
                <a:cubicBezTo>
                  <a:pt x="6936869" y="-17331"/>
                  <a:pt x="7125389" y="1731"/>
                  <a:pt x="7351393" y="0"/>
                </a:cubicBezTo>
                <a:cubicBezTo>
                  <a:pt x="7577397" y="-1731"/>
                  <a:pt x="7855485" y="12940"/>
                  <a:pt x="8227157" y="0"/>
                </a:cubicBezTo>
                <a:cubicBezTo>
                  <a:pt x="8598829" y="-12940"/>
                  <a:pt x="8939035" y="41688"/>
                  <a:pt x="9165476" y="0"/>
                </a:cubicBezTo>
                <a:cubicBezTo>
                  <a:pt x="9226914" y="-1"/>
                  <a:pt x="9289004" y="73708"/>
                  <a:pt x="9295292" y="129816"/>
                </a:cubicBezTo>
                <a:cubicBezTo>
                  <a:pt x="9275347" y="305034"/>
                  <a:pt x="9289062" y="466694"/>
                  <a:pt x="9295292" y="649063"/>
                </a:cubicBezTo>
                <a:cubicBezTo>
                  <a:pt x="9303673" y="726535"/>
                  <a:pt x="9241965" y="781279"/>
                  <a:pt x="9165476" y="778879"/>
                </a:cubicBezTo>
                <a:cubicBezTo>
                  <a:pt x="8943822" y="755414"/>
                  <a:pt x="8649738" y="746940"/>
                  <a:pt x="8289712" y="778879"/>
                </a:cubicBezTo>
                <a:cubicBezTo>
                  <a:pt x="7929686" y="810818"/>
                  <a:pt x="8061546" y="790407"/>
                  <a:pt x="7865731" y="778879"/>
                </a:cubicBezTo>
                <a:cubicBezTo>
                  <a:pt x="7669916" y="767351"/>
                  <a:pt x="7483749" y="758619"/>
                  <a:pt x="7351393" y="778879"/>
                </a:cubicBezTo>
                <a:cubicBezTo>
                  <a:pt x="7219037" y="799139"/>
                  <a:pt x="6734799" y="775811"/>
                  <a:pt x="6565986" y="778879"/>
                </a:cubicBezTo>
                <a:cubicBezTo>
                  <a:pt x="6397173" y="781947"/>
                  <a:pt x="6283600" y="765345"/>
                  <a:pt x="6142005" y="778879"/>
                </a:cubicBezTo>
                <a:cubicBezTo>
                  <a:pt x="6000410" y="792413"/>
                  <a:pt x="5851995" y="794776"/>
                  <a:pt x="5718024" y="778879"/>
                </a:cubicBezTo>
                <a:cubicBezTo>
                  <a:pt x="5584053" y="762982"/>
                  <a:pt x="5331809" y="773940"/>
                  <a:pt x="5113330" y="778879"/>
                </a:cubicBezTo>
                <a:cubicBezTo>
                  <a:pt x="4894851" y="783818"/>
                  <a:pt x="4825992" y="782690"/>
                  <a:pt x="4689349" y="778879"/>
                </a:cubicBezTo>
                <a:cubicBezTo>
                  <a:pt x="4552706" y="775068"/>
                  <a:pt x="4366450" y="786235"/>
                  <a:pt x="4175011" y="778879"/>
                </a:cubicBezTo>
                <a:cubicBezTo>
                  <a:pt x="3983572" y="771523"/>
                  <a:pt x="3850806" y="769074"/>
                  <a:pt x="3751031" y="778879"/>
                </a:cubicBezTo>
                <a:cubicBezTo>
                  <a:pt x="3651256" y="788684"/>
                  <a:pt x="3453979" y="787534"/>
                  <a:pt x="3236693" y="778879"/>
                </a:cubicBezTo>
                <a:cubicBezTo>
                  <a:pt x="3019407" y="770224"/>
                  <a:pt x="2974184" y="796400"/>
                  <a:pt x="2812712" y="778879"/>
                </a:cubicBezTo>
                <a:cubicBezTo>
                  <a:pt x="2651240" y="761358"/>
                  <a:pt x="2469469" y="799165"/>
                  <a:pt x="2208018" y="778879"/>
                </a:cubicBezTo>
                <a:cubicBezTo>
                  <a:pt x="1946567" y="758593"/>
                  <a:pt x="1688317" y="795877"/>
                  <a:pt x="1512967" y="778879"/>
                </a:cubicBezTo>
                <a:cubicBezTo>
                  <a:pt x="1337617" y="761881"/>
                  <a:pt x="980941" y="751399"/>
                  <a:pt x="817916" y="778879"/>
                </a:cubicBezTo>
                <a:cubicBezTo>
                  <a:pt x="654891" y="806359"/>
                  <a:pt x="441885" y="795642"/>
                  <a:pt x="129816" y="778879"/>
                </a:cubicBezTo>
                <a:cubicBezTo>
                  <a:pt x="61209" y="784796"/>
                  <a:pt x="15795" y="728240"/>
                  <a:pt x="0" y="649063"/>
                </a:cubicBezTo>
                <a:cubicBezTo>
                  <a:pt x="-2415" y="478301"/>
                  <a:pt x="16455" y="289959"/>
                  <a:pt x="0" y="129816"/>
                </a:cubicBezTo>
                <a:close/>
              </a:path>
              <a:path w="9295292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445998" y="23619"/>
                  <a:pt x="572627" y="-22066"/>
                  <a:pt x="824867" y="0"/>
                </a:cubicBezTo>
                <a:cubicBezTo>
                  <a:pt x="1077107" y="22066"/>
                  <a:pt x="1287614" y="-12014"/>
                  <a:pt x="1700631" y="0"/>
                </a:cubicBezTo>
                <a:cubicBezTo>
                  <a:pt x="2113648" y="12014"/>
                  <a:pt x="2290727" y="3790"/>
                  <a:pt x="2576395" y="0"/>
                </a:cubicBezTo>
                <a:cubicBezTo>
                  <a:pt x="2862063" y="-3790"/>
                  <a:pt x="2888866" y="5963"/>
                  <a:pt x="3181089" y="0"/>
                </a:cubicBezTo>
                <a:cubicBezTo>
                  <a:pt x="3473312" y="-5963"/>
                  <a:pt x="3615697" y="-32531"/>
                  <a:pt x="3966496" y="0"/>
                </a:cubicBezTo>
                <a:cubicBezTo>
                  <a:pt x="4317295" y="32531"/>
                  <a:pt x="4500301" y="39700"/>
                  <a:pt x="4842260" y="0"/>
                </a:cubicBezTo>
                <a:cubicBezTo>
                  <a:pt x="5184219" y="-39700"/>
                  <a:pt x="5226279" y="354"/>
                  <a:pt x="5446954" y="0"/>
                </a:cubicBezTo>
                <a:cubicBezTo>
                  <a:pt x="5667629" y="-354"/>
                  <a:pt x="5852889" y="30240"/>
                  <a:pt x="6142005" y="0"/>
                </a:cubicBezTo>
                <a:cubicBezTo>
                  <a:pt x="6431121" y="-30240"/>
                  <a:pt x="6406627" y="6439"/>
                  <a:pt x="6565986" y="0"/>
                </a:cubicBezTo>
                <a:cubicBezTo>
                  <a:pt x="6725345" y="-6439"/>
                  <a:pt x="6969005" y="29521"/>
                  <a:pt x="7351393" y="0"/>
                </a:cubicBezTo>
                <a:cubicBezTo>
                  <a:pt x="7733781" y="-29521"/>
                  <a:pt x="7597670" y="-281"/>
                  <a:pt x="7775374" y="0"/>
                </a:cubicBezTo>
                <a:cubicBezTo>
                  <a:pt x="7953078" y="281"/>
                  <a:pt x="8228578" y="-23074"/>
                  <a:pt x="8380069" y="0"/>
                </a:cubicBezTo>
                <a:cubicBezTo>
                  <a:pt x="8531560" y="23074"/>
                  <a:pt x="8918196" y="-912"/>
                  <a:pt x="9165476" y="0"/>
                </a:cubicBezTo>
                <a:cubicBezTo>
                  <a:pt x="9232284" y="-2377"/>
                  <a:pt x="9285060" y="67180"/>
                  <a:pt x="9295292" y="129816"/>
                </a:cubicBezTo>
                <a:cubicBezTo>
                  <a:pt x="9271753" y="239676"/>
                  <a:pt x="9282018" y="479168"/>
                  <a:pt x="9295292" y="649063"/>
                </a:cubicBezTo>
                <a:cubicBezTo>
                  <a:pt x="9296364" y="713560"/>
                  <a:pt x="9250706" y="782357"/>
                  <a:pt x="9165476" y="778879"/>
                </a:cubicBezTo>
                <a:cubicBezTo>
                  <a:pt x="8900890" y="775007"/>
                  <a:pt x="8783661" y="780944"/>
                  <a:pt x="8560782" y="778879"/>
                </a:cubicBezTo>
                <a:cubicBezTo>
                  <a:pt x="8337903" y="776814"/>
                  <a:pt x="8086413" y="756407"/>
                  <a:pt x="7775374" y="778879"/>
                </a:cubicBezTo>
                <a:cubicBezTo>
                  <a:pt x="7464335" y="801351"/>
                  <a:pt x="7427743" y="785406"/>
                  <a:pt x="7170680" y="778879"/>
                </a:cubicBezTo>
                <a:cubicBezTo>
                  <a:pt x="6913617" y="772352"/>
                  <a:pt x="6767905" y="771306"/>
                  <a:pt x="6656343" y="778879"/>
                </a:cubicBezTo>
                <a:cubicBezTo>
                  <a:pt x="6544781" y="786452"/>
                  <a:pt x="5998387" y="803365"/>
                  <a:pt x="5780579" y="778879"/>
                </a:cubicBezTo>
                <a:cubicBezTo>
                  <a:pt x="5562771" y="754393"/>
                  <a:pt x="5433299" y="785617"/>
                  <a:pt x="5266241" y="778879"/>
                </a:cubicBezTo>
                <a:cubicBezTo>
                  <a:pt x="5099183" y="772141"/>
                  <a:pt x="4920629" y="785748"/>
                  <a:pt x="4751904" y="778879"/>
                </a:cubicBezTo>
                <a:cubicBezTo>
                  <a:pt x="4583179" y="772010"/>
                  <a:pt x="4232237" y="781729"/>
                  <a:pt x="3966496" y="778879"/>
                </a:cubicBezTo>
                <a:cubicBezTo>
                  <a:pt x="3700755" y="776029"/>
                  <a:pt x="3415707" y="776214"/>
                  <a:pt x="3181089" y="778879"/>
                </a:cubicBezTo>
                <a:cubicBezTo>
                  <a:pt x="2946471" y="781544"/>
                  <a:pt x="2741461" y="785297"/>
                  <a:pt x="2395682" y="778879"/>
                </a:cubicBezTo>
                <a:cubicBezTo>
                  <a:pt x="2049903" y="772461"/>
                  <a:pt x="2036814" y="791535"/>
                  <a:pt x="1881344" y="778879"/>
                </a:cubicBezTo>
                <a:cubicBezTo>
                  <a:pt x="1725874" y="766223"/>
                  <a:pt x="1393128" y="812537"/>
                  <a:pt x="1186293" y="778879"/>
                </a:cubicBezTo>
                <a:cubicBezTo>
                  <a:pt x="979458" y="745221"/>
                  <a:pt x="596967" y="729378"/>
                  <a:pt x="129816" y="778879"/>
                </a:cubicBezTo>
                <a:cubicBezTo>
                  <a:pt x="61051" y="761368"/>
                  <a:pt x="-1637" y="735345"/>
                  <a:pt x="0" y="649063"/>
                </a:cubicBezTo>
                <a:cubicBezTo>
                  <a:pt x="14848" y="424403"/>
                  <a:pt x="-5666" y="285898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يساعد معدل دوران الحسابات المدينة في تقييم فعالية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سياسة الائتمان </a:t>
            </a:r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والتحصيل لدى الشركة.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إذا كان المعدل منخفضًا</a:t>
            </a:r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فقد يشير ذلك إلى مشاكل في تحصيل الديون أو إلى أن الشركة </a:t>
            </a:r>
            <a:r>
              <a:rPr lang="ar-EG" sz="14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تمنح فترات ائتمان طويلة جدًا لعملائها.</a:t>
            </a:r>
            <a:endParaRPr lang="en-US" sz="1400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62AE4E-339E-E004-0D94-C8D8B4D21D7F}"/>
              </a:ext>
            </a:extLst>
          </p:cNvPr>
          <p:cNvSpPr/>
          <p:nvPr/>
        </p:nvSpPr>
        <p:spPr>
          <a:xfrm>
            <a:off x="748980" y="3888823"/>
            <a:ext cx="9295292" cy="778879"/>
          </a:xfrm>
          <a:custGeom>
            <a:avLst/>
            <a:gdLst>
              <a:gd name="connsiteX0" fmla="*/ 0 w 9295292"/>
              <a:gd name="connsiteY0" fmla="*/ 129816 h 778879"/>
              <a:gd name="connsiteX1" fmla="*/ 129816 w 9295292"/>
              <a:gd name="connsiteY1" fmla="*/ 0 h 778879"/>
              <a:gd name="connsiteX2" fmla="*/ 734510 w 9295292"/>
              <a:gd name="connsiteY2" fmla="*/ 0 h 778879"/>
              <a:gd name="connsiteX3" fmla="*/ 1610274 w 9295292"/>
              <a:gd name="connsiteY3" fmla="*/ 0 h 778879"/>
              <a:gd name="connsiteX4" fmla="*/ 2305325 w 9295292"/>
              <a:gd name="connsiteY4" fmla="*/ 0 h 778879"/>
              <a:gd name="connsiteX5" fmla="*/ 2910019 w 9295292"/>
              <a:gd name="connsiteY5" fmla="*/ 0 h 778879"/>
              <a:gd name="connsiteX6" fmla="*/ 3514713 w 9295292"/>
              <a:gd name="connsiteY6" fmla="*/ 0 h 778879"/>
              <a:gd name="connsiteX7" fmla="*/ 4300121 w 9295292"/>
              <a:gd name="connsiteY7" fmla="*/ 0 h 778879"/>
              <a:gd name="connsiteX8" fmla="*/ 5175885 w 9295292"/>
              <a:gd name="connsiteY8" fmla="*/ 0 h 778879"/>
              <a:gd name="connsiteX9" fmla="*/ 5961292 w 9295292"/>
              <a:gd name="connsiteY9" fmla="*/ 0 h 778879"/>
              <a:gd name="connsiteX10" fmla="*/ 6746699 w 9295292"/>
              <a:gd name="connsiteY10" fmla="*/ 0 h 778879"/>
              <a:gd name="connsiteX11" fmla="*/ 7351393 w 9295292"/>
              <a:gd name="connsiteY11" fmla="*/ 0 h 778879"/>
              <a:gd name="connsiteX12" fmla="*/ 8227157 w 9295292"/>
              <a:gd name="connsiteY12" fmla="*/ 0 h 778879"/>
              <a:gd name="connsiteX13" fmla="*/ 9165476 w 9295292"/>
              <a:gd name="connsiteY13" fmla="*/ 0 h 778879"/>
              <a:gd name="connsiteX14" fmla="*/ 9295292 w 9295292"/>
              <a:gd name="connsiteY14" fmla="*/ 129816 h 778879"/>
              <a:gd name="connsiteX15" fmla="*/ 9295292 w 9295292"/>
              <a:gd name="connsiteY15" fmla="*/ 649063 h 778879"/>
              <a:gd name="connsiteX16" fmla="*/ 9165476 w 9295292"/>
              <a:gd name="connsiteY16" fmla="*/ 778879 h 778879"/>
              <a:gd name="connsiteX17" fmla="*/ 8289712 w 9295292"/>
              <a:gd name="connsiteY17" fmla="*/ 778879 h 778879"/>
              <a:gd name="connsiteX18" fmla="*/ 7865731 w 9295292"/>
              <a:gd name="connsiteY18" fmla="*/ 778879 h 778879"/>
              <a:gd name="connsiteX19" fmla="*/ 7351393 w 9295292"/>
              <a:gd name="connsiteY19" fmla="*/ 778879 h 778879"/>
              <a:gd name="connsiteX20" fmla="*/ 6565986 w 9295292"/>
              <a:gd name="connsiteY20" fmla="*/ 778879 h 778879"/>
              <a:gd name="connsiteX21" fmla="*/ 6142005 w 9295292"/>
              <a:gd name="connsiteY21" fmla="*/ 778879 h 778879"/>
              <a:gd name="connsiteX22" fmla="*/ 5718024 w 9295292"/>
              <a:gd name="connsiteY22" fmla="*/ 778879 h 778879"/>
              <a:gd name="connsiteX23" fmla="*/ 5113330 w 9295292"/>
              <a:gd name="connsiteY23" fmla="*/ 778879 h 778879"/>
              <a:gd name="connsiteX24" fmla="*/ 4689349 w 9295292"/>
              <a:gd name="connsiteY24" fmla="*/ 778879 h 778879"/>
              <a:gd name="connsiteX25" fmla="*/ 4175011 w 9295292"/>
              <a:gd name="connsiteY25" fmla="*/ 778879 h 778879"/>
              <a:gd name="connsiteX26" fmla="*/ 3751031 w 9295292"/>
              <a:gd name="connsiteY26" fmla="*/ 778879 h 778879"/>
              <a:gd name="connsiteX27" fmla="*/ 3236693 w 9295292"/>
              <a:gd name="connsiteY27" fmla="*/ 778879 h 778879"/>
              <a:gd name="connsiteX28" fmla="*/ 2812712 w 9295292"/>
              <a:gd name="connsiteY28" fmla="*/ 778879 h 778879"/>
              <a:gd name="connsiteX29" fmla="*/ 2208018 w 9295292"/>
              <a:gd name="connsiteY29" fmla="*/ 778879 h 778879"/>
              <a:gd name="connsiteX30" fmla="*/ 1512967 w 9295292"/>
              <a:gd name="connsiteY30" fmla="*/ 778879 h 778879"/>
              <a:gd name="connsiteX31" fmla="*/ 817916 w 9295292"/>
              <a:gd name="connsiteY31" fmla="*/ 778879 h 778879"/>
              <a:gd name="connsiteX32" fmla="*/ 129816 w 9295292"/>
              <a:gd name="connsiteY32" fmla="*/ 778879 h 778879"/>
              <a:gd name="connsiteX33" fmla="*/ 0 w 9295292"/>
              <a:gd name="connsiteY33" fmla="*/ 649063 h 778879"/>
              <a:gd name="connsiteX34" fmla="*/ 0 w 9295292"/>
              <a:gd name="connsiteY34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95292" h="778879" fill="none" extrusionOk="0">
                <a:moveTo>
                  <a:pt x="0" y="129816"/>
                </a:moveTo>
                <a:cubicBezTo>
                  <a:pt x="8064" y="58245"/>
                  <a:pt x="50809" y="6259"/>
                  <a:pt x="129816" y="0"/>
                </a:cubicBezTo>
                <a:cubicBezTo>
                  <a:pt x="345598" y="-24039"/>
                  <a:pt x="596171" y="9498"/>
                  <a:pt x="734510" y="0"/>
                </a:cubicBezTo>
                <a:cubicBezTo>
                  <a:pt x="872849" y="-9498"/>
                  <a:pt x="1329501" y="-5698"/>
                  <a:pt x="1610274" y="0"/>
                </a:cubicBezTo>
                <a:cubicBezTo>
                  <a:pt x="1891047" y="5698"/>
                  <a:pt x="1961883" y="-32498"/>
                  <a:pt x="2305325" y="0"/>
                </a:cubicBezTo>
                <a:cubicBezTo>
                  <a:pt x="2648767" y="32498"/>
                  <a:pt x="2715105" y="9803"/>
                  <a:pt x="2910019" y="0"/>
                </a:cubicBezTo>
                <a:cubicBezTo>
                  <a:pt x="3104933" y="-9803"/>
                  <a:pt x="3244962" y="-29594"/>
                  <a:pt x="3514713" y="0"/>
                </a:cubicBezTo>
                <a:cubicBezTo>
                  <a:pt x="3784464" y="29594"/>
                  <a:pt x="3989592" y="-25339"/>
                  <a:pt x="4300121" y="0"/>
                </a:cubicBezTo>
                <a:cubicBezTo>
                  <a:pt x="4610650" y="25339"/>
                  <a:pt x="4802707" y="-12234"/>
                  <a:pt x="5175885" y="0"/>
                </a:cubicBezTo>
                <a:cubicBezTo>
                  <a:pt x="5549063" y="12234"/>
                  <a:pt x="5675862" y="12072"/>
                  <a:pt x="5961292" y="0"/>
                </a:cubicBezTo>
                <a:cubicBezTo>
                  <a:pt x="6246722" y="-12072"/>
                  <a:pt x="6556529" y="17331"/>
                  <a:pt x="6746699" y="0"/>
                </a:cubicBezTo>
                <a:cubicBezTo>
                  <a:pt x="6936869" y="-17331"/>
                  <a:pt x="7125389" y="1731"/>
                  <a:pt x="7351393" y="0"/>
                </a:cubicBezTo>
                <a:cubicBezTo>
                  <a:pt x="7577397" y="-1731"/>
                  <a:pt x="7855485" y="12940"/>
                  <a:pt x="8227157" y="0"/>
                </a:cubicBezTo>
                <a:cubicBezTo>
                  <a:pt x="8598829" y="-12940"/>
                  <a:pt x="8939035" y="41688"/>
                  <a:pt x="9165476" y="0"/>
                </a:cubicBezTo>
                <a:cubicBezTo>
                  <a:pt x="9226914" y="-1"/>
                  <a:pt x="9289004" y="73708"/>
                  <a:pt x="9295292" y="129816"/>
                </a:cubicBezTo>
                <a:cubicBezTo>
                  <a:pt x="9275347" y="305034"/>
                  <a:pt x="9289062" y="466694"/>
                  <a:pt x="9295292" y="649063"/>
                </a:cubicBezTo>
                <a:cubicBezTo>
                  <a:pt x="9303673" y="726535"/>
                  <a:pt x="9241965" y="781279"/>
                  <a:pt x="9165476" y="778879"/>
                </a:cubicBezTo>
                <a:cubicBezTo>
                  <a:pt x="8943822" y="755414"/>
                  <a:pt x="8649738" y="746940"/>
                  <a:pt x="8289712" y="778879"/>
                </a:cubicBezTo>
                <a:cubicBezTo>
                  <a:pt x="7929686" y="810818"/>
                  <a:pt x="8061546" y="790407"/>
                  <a:pt x="7865731" y="778879"/>
                </a:cubicBezTo>
                <a:cubicBezTo>
                  <a:pt x="7669916" y="767351"/>
                  <a:pt x="7483749" y="758619"/>
                  <a:pt x="7351393" y="778879"/>
                </a:cubicBezTo>
                <a:cubicBezTo>
                  <a:pt x="7219037" y="799139"/>
                  <a:pt x="6734799" y="775811"/>
                  <a:pt x="6565986" y="778879"/>
                </a:cubicBezTo>
                <a:cubicBezTo>
                  <a:pt x="6397173" y="781947"/>
                  <a:pt x="6283600" y="765345"/>
                  <a:pt x="6142005" y="778879"/>
                </a:cubicBezTo>
                <a:cubicBezTo>
                  <a:pt x="6000410" y="792413"/>
                  <a:pt x="5851995" y="794776"/>
                  <a:pt x="5718024" y="778879"/>
                </a:cubicBezTo>
                <a:cubicBezTo>
                  <a:pt x="5584053" y="762982"/>
                  <a:pt x="5331809" y="773940"/>
                  <a:pt x="5113330" y="778879"/>
                </a:cubicBezTo>
                <a:cubicBezTo>
                  <a:pt x="4894851" y="783818"/>
                  <a:pt x="4825992" y="782690"/>
                  <a:pt x="4689349" y="778879"/>
                </a:cubicBezTo>
                <a:cubicBezTo>
                  <a:pt x="4552706" y="775068"/>
                  <a:pt x="4366450" y="786235"/>
                  <a:pt x="4175011" y="778879"/>
                </a:cubicBezTo>
                <a:cubicBezTo>
                  <a:pt x="3983572" y="771523"/>
                  <a:pt x="3850806" y="769074"/>
                  <a:pt x="3751031" y="778879"/>
                </a:cubicBezTo>
                <a:cubicBezTo>
                  <a:pt x="3651256" y="788684"/>
                  <a:pt x="3453979" y="787534"/>
                  <a:pt x="3236693" y="778879"/>
                </a:cubicBezTo>
                <a:cubicBezTo>
                  <a:pt x="3019407" y="770224"/>
                  <a:pt x="2974184" y="796400"/>
                  <a:pt x="2812712" y="778879"/>
                </a:cubicBezTo>
                <a:cubicBezTo>
                  <a:pt x="2651240" y="761358"/>
                  <a:pt x="2469469" y="799165"/>
                  <a:pt x="2208018" y="778879"/>
                </a:cubicBezTo>
                <a:cubicBezTo>
                  <a:pt x="1946567" y="758593"/>
                  <a:pt x="1688317" y="795877"/>
                  <a:pt x="1512967" y="778879"/>
                </a:cubicBezTo>
                <a:cubicBezTo>
                  <a:pt x="1337617" y="761881"/>
                  <a:pt x="980941" y="751399"/>
                  <a:pt x="817916" y="778879"/>
                </a:cubicBezTo>
                <a:cubicBezTo>
                  <a:pt x="654891" y="806359"/>
                  <a:pt x="441885" y="795642"/>
                  <a:pt x="129816" y="778879"/>
                </a:cubicBezTo>
                <a:cubicBezTo>
                  <a:pt x="61209" y="784796"/>
                  <a:pt x="15795" y="728240"/>
                  <a:pt x="0" y="649063"/>
                </a:cubicBezTo>
                <a:cubicBezTo>
                  <a:pt x="-2415" y="478301"/>
                  <a:pt x="16455" y="289959"/>
                  <a:pt x="0" y="129816"/>
                </a:cubicBezTo>
                <a:close/>
              </a:path>
              <a:path w="9295292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445998" y="23619"/>
                  <a:pt x="572627" y="-22066"/>
                  <a:pt x="824867" y="0"/>
                </a:cubicBezTo>
                <a:cubicBezTo>
                  <a:pt x="1077107" y="22066"/>
                  <a:pt x="1287614" y="-12014"/>
                  <a:pt x="1700631" y="0"/>
                </a:cubicBezTo>
                <a:cubicBezTo>
                  <a:pt x="2113648" y="12014"/>
                  <a:pt x="2290727" y="3790"/>
                  <a:pt x="2576395" y="0"/>
                </a:cubicBezTo>
                <a:cubicBezTo>
                  <a:pt x="2862063" y="-3790"/>
                  <a:pt x="2888866" y="5963"/>
                  <a:pt x="3181089" y="0"/>
                </a:cubicBezTo>
                <a:cubicBezTo>
                  <a:pt x="3473312" y="-5963"/>
                  <a:pt x="3615697" y="-32531"/>
                  <a:pt x="3966496" y="0"/>
                </a:cubicBezTo>
                <a:cubicBezTo>
                  <a:pt x="4317295" y="32531"/>
                  <a:pt x="4500301" y="39700"/>
                  <a:pt x="4842260" y="0"/>
                </a:cubicBezTo>
                <a:cubicBezTo>
                  <a:pt x="5184219" y="-39700"/>
                  <a:pt x="5226279" y="354"/>
                  <a:pt x="5446954" y="0"/>
                </a:cubicBezTo>
                <a:cubicBezTo>
                  <a:pt x="5667629" y="-354"/>
                  <a:pt x="5852889" y="30240"/>
                  <a:pt x="6142005" y="0"/>
                </a:cubicBezTo>
                <a:cubicBezTo>
                  <a:pt x="6431121" y="-30240"/>
                  <a:pt x="6406627" y="6439"/>
                  <a:pt x="6565986" y="0"/>
                </a:cubicBezTo>
                <a:cubicBezTo>
                  <a:pt x="6725345" y="-6439"/>
                  <a:pt x="6969005" y="29521"/>
                  <a:pt x="7351393" y="0"/>
                </a:cubicBezTo>
                <a:cubicBezTo>
                  <a:pt x="7733781" y="-29521"/>
                  <a:pt x="7597670" y="-281"/>
                  <a:pt x="7775374" y="0"/>
                </a:cubicBezTo>
                <a:cubicBezTo>
                  <a:pt x="7953078" y="281"/>
                  <a:pt x="8228578" y="-23074"/>
                  <a:pt x="8380069" y="0"/>
                </a:cubicBezTo>
                <a:cubicBezTo>
                  <a:pt x="8531560" y="23074"/>
                  <a:pt x="8918196" y="-912"/>
                  <a:pt x="9165476" y="0"/>
                </a:cubicBezTo>
                <a:cubicBezTo>
                  <a:pt x="9232284" y="-2377"/>
                  <a:pt x="9285060" y="67180"/>
                  <a:pt x="9295292" y="129816"/>
                </a:cubicBezTo>
                <a:cubicBezTo>
                  <a:pt x="9271753" y="239676"/>
                  <a:pt x="9282018" y="479168"/>
                  <a:pt x="9295292" y="649063"/>
                </a:cubicBezTo>
                <a:cubicBezTo>
                  <a:pt x="9296364" y="713560"/>
                  <a:pt x="9250706" y="782357"/>
                  <a:pt x="9165476" y="778879"/>
                </a:cubicBezTo>
                <a:cubicBezTo>
                  <a:pt x="8900890" y="775007"/>
                  <a:pt x="8783661" y="780944"/>
                  <a:pt x="8560782" y="778879"/>
                </a:cubicBezTo>
                <a:cubicBezTo>
                  <a:pt x="8337903" y="776814"/>
                  <a:pt x="8086413" y="756407"/>
                  <a:pt x="7775374" y="778879"/>
                </a:cubicBezTo>
                <a:cubicBezTo>
                  <a:pt x="7464335" y="801351"/>
                  <a:pt x="7427743" y="785406"/>
                  <a:pt x="7170680" y="778879"/>
                </a:cubicBezTo>
                <a:cubicBezTo>
                  <a:pt x="6913617" y="772352"/>
                  <a:pt x="6767905" y="771306"/>
                  <a:pt x="6656343" y="778879"/>
                </a:cubicBezTo>
                <a:cubicBezTo>
                  <a:pt x="6544781" y="786452"/>
                  <a:pt x="5998387" y="803365"/>
                  <a:pt x="5780579" y="778879"/>
                </a:cubicBezTo>
                <a:cubicBezTo>
                  <a:pt x="5562771" y="754393"/>
                  <a:pt x="5433299" y="785617"/>
                  <a:pt x="5266241" y="778879"/>
                </a:cubicBezTo>
                <a:cubicBezTo>
                  <a:pt x="5099183" y="772141"/>
                  <a:pt x="4920629" y="785748"/>
                  <a:pt x="4751904" y="778879"/>
                </a:cubicBezTo>
                <a:cubicBezTo>
                  <a:pt x="4583179" y="772010"/>
                  <a:pt x="4232237" y="781729"/>
                  <a:pt x="3966496" y="778879"/>
                </a:cubicBezTo>
                <a:cubicBezTo>
                  <a:pt x="3700755" y="776029"/>
                  <a:pt x="3415707" y="776214"/>
                  <a:pt x="3181089" y="778879"/>
                </a:cubicBezTo>
                <a:cubicBezTo>
                  <a:pt x="2946471" y="781544"/>
                  <a:pt x="2741461" y="785297"/>
                  <a:pt x="2395682" y="778879"/>
                </a:cubicBezTo>
                <a:cubicBezTo>
                  <a:pt x="2049903" y="772461"/>
                  <a:pt x="2036814" y="791535"/>
                  <a:pt x="1881344" y="778879"/>
                </a:cubicBezTo>
                <a:cubicBezTo>
                  <a:pt x="1725874" y="766223"/>
                  <a:pt x="1393128" y="812537"/>
                  <a:pt x="1186293" y="778879"/>
                </a:cubicBezTo>
                <a:cubicBezTo>
                  <a:pt x="979458" y="745221"/>
                  <a:pt x="596967" y="729378"/>
                  <a:pt x="129816" y="778879"/>
                </a:cubicBezTo>
                <a:cubicBezTo>
                  <a:pt x="61051" y="761368"/>
                  <a:pt x="-1637" y="735345"/>
                  <a:pt x="0" y="649063"/>
                </a:cubicBezTo>
                <a:cubicBezTo>
                  <a:pt x="14848" y="424403"/>
                  <a:pt x="-5666" y="285898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تحسين معدل دوران الحسابات المدينة يمكن أن يعكس </a:t>
            </a:r>
            <a:r>
              <a:rPr lang="ar-EG" sz="1400" b="1" dirty="0">
                <a:solidFill>
                  <a:schemeClr val="accent3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كفاءة العمليات المالية والإدارية في الشركة</a:t>
            </a:r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يؤدي إلى تحسين الأداء العام.</a:t>
            </a:r>
            <a:endParaRPr lang="en-US" sz="1400" b="1" u="sn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109A5D-FD9F-8AEA-C67D-7188631B647F}"/>
              </a:ext>
            </a:extLst>
          </p:cNvPr>
          <p:cNvSpPr/>
          <p:nvPr/>
        </p:nvSpPr>
        <p:spPr>
          <a:xfrm>
            <a:off x="977752" y="4841665"/>
            <a:ext cx="7840006" cy="778879"/>
          </a:xfrm>
          <a:custGeom>
            <a:avLst/>
            <a:gdLst>
              <a:gd name="connsiteX0" fmla="*/ 0 w 7840006"/>
              <a:gd name="connsiteY0" fmla="*/ 129816 h 778879"/>
              <a:gd name="connsiteX1" fmla="*/ 129816 w 7840006"/>
              <a:gd name="connsiteY1" fmla="*/ 0 h 778879"/>
              <a:gd name="connsiteX2" fmla="*/ 743137 w 7840006"/>
              <a:gd name="connsiteY2" fmla="*/ 0 h 778879"/>
              <a:gd name="connsiteX3" fmla="*/ 1583870 w 7840006"/>
              <a:gd name="connsiteY3" fmla="*/ 0 h 778879"/>
              <a:gd name="connsiteX4" fmla="*/ 2045583 w 7840006"/>
              <a:gd name="connsiteY4" fmla="*/ 0 h 778879"/>
              <a:gd name="connsiteX5" fmla="*/ 2810512 w 7840006"/>
              <a:gd name="connsiteY5" fmla="*/ 0 h 778879"/>
              <a:gd name="connsiteX6" fmla="*/ 3423833 w 7840006"/>
              <a:gd name="connsiteY6" fmla="*/ 0 h 778879"/>
              <a:gd name="connsiteX7" fmla="*/ 4264565 w 7840006"/>
              <a:gd name="connsiteY7" fmla="*/ 0 h 778879"/>
              <a:gd name="connsiteX8" fmla="*/ 5105298 w 7840006"/>
              <a:gd name="connsiteY8" fmla="*/ 0 h 778879"/>
              <a:gd name="connsiteX9" fmla="*/ 5794423 w 7840006"/>
              <a:gd name="connsiteY9" fmla="*/ 0 h 778879"/>
              <a:gd name="connsiteX10" fmla="*/ 6407744 w 7840006"/>
              <a:gd name="connsiteY10" fmla="*/ 0 h 778879"/>
              <a:gd name="connsiteX11" fmla="*/ 7021065 w 7840006"/>
              <a:gd name="connsiteY11" fmla="*/ 0 h 778879"/>
              <a:gd name="connsiteX12" fmla="*/ 7710190 w 7840006"/>
              <a:gd name="connsiteY12" fmla="*/ 0 h 778879"/>
              <a:gd name="connsiteX13" fmla="*/ 7840006 w 7840006"/>
              <a:gd name="connsiteY13" fmla="*/ 129816 h 778879"/>
              <a:gd name="connsiteX14" fmla="*/ 7840006 w 7840006"/>
              <a:gd name="connsiteY14" fmla="*/ 649063 h 778879"/>
              <a:gd name="connsiteX15" fmla="*/ 7710190 w 7840006"/>
              <a:gd name="connsiteY15" fmla="*/ 778879 h 778879"/>
              <a:gd name="connsiteX16" fmla="*/ 6869458 w 7840006"/>
              <a:gd name="connsiteY16" fmla="*/ 778879 h 778879"/>
              <a:gd name="connsiteX17" fmla="*/ 6407744 w 7840006"/>
              <a:gd name="connsiteY17" fmla="*/ 778879 h 778879"/>
              <a:gd name="connsiteX18" fmla="*/ 5567012 w 7840006"/>
              <a:gd name="connsiteY18" fmla="*/ 778879 h 778879"/>
              <a:gd name="connsiteX19" fmla="*/ 4953690 w 7840006"/>
              <a:gd name="connsiteY19" fmla="*/ 778879 h 778879"/>
              <a:gd name="connsiteX20" fmla="*/ 4188762 w 7840006"/>
              <a:gd name="connsiteY20" fmla="*/ 778879 h 778879"/>
              <a:gd name="connsiteX21" fmla="*/ 3575441 w 7840006"/>
              <a:gd name="connsiteY21" fmla="*/ 778879 h 778879"/>
              <a:gd name="connsiteX22" fmla="*/ 2886316 w 7840006"/>
              <a:gd name="connsiteY22" fmla="*/ 778879 h 778879"/>
              <a:gd name="connsiteX23" fmla="*/ 2424602 w 7840006"/>
              <a:gd name="connsiteY23" fmla="*/ 778879 h 778879"/>
              <a:gd name="connsiteX24" fmla="*/ 1887085 w 7840006"/>
              <a:gd name="connsiteY24" fmla="*/ 778879 h 778879"/>
              <a:gd name="connsiteX25" fmla="*/ 1122156 w 7840006"/>
              <a:gd name="connsiteY25" fmla="*/ 778879 h 778879"/>
              <a:gd name="connsiteX26" fmla="*/ 129816 w 7840006"/>
              <a:gd name="connsiteY26" fmla="*/ 778879 h 778879"/>
              <a:gd name="connsiteX27" fmla="*/ 0 w 7840006"/>
              <a:gd name="connsiteY27" fmla="*/ 649063 h 778879"/>
              <a:gd name="connsiteX28" fmla="*/ 0 w 7840006"/>
              <a:gd name="connsiteY28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40006" h="778879" fill="none" extrusionOk="0">
                <a:moveTo>
                  <a:pt x="0" y="129816"/>
                </a:moveTo>
                <a:cubicBezTo>
                  <a:pt x="-7173" y="41999"/>
                  <a:pt x="66500" y="-15069"/>
                  <a:pt x="129816" y="0"/>
                </a:cubicBezTo>
                <a:cubicBezTo>
                  <a:pt x="398977" y="5064"/>
                  <a:pt x="442600" y="26627"/>
                  <a:pt x="743137" y="0"/>
                </a:cubicBezTo>
                <a:cubicBezTo>
                  <a:pt x="1043674" y="-26627"/>
                  <a:pt x="1221547" y="-13606"/>
                  <a:pt x="1583870" y="0"/>
                </a:cubicBezTo>
                <a:cubicBezTo>
                  <a:pt x="1946193" y="13606"/>
                  <a:pt x="1926880" y="-2533"/>
                  <a:pt x="2045583" y="0"/>
                </a:cubicBezTo>
                <a:cubicBezTo>
                  <a:pt x="2164286" y="2533"/>
                  <a:pt x="2511101" y="-31551"/>
                  <a:pt x="2810512" y="0"/>
                </a:cubicBezTo>
                <a:cubicBezTo>
                  <a:pt x="3109923" y="31551"/>
                  <a:pt x="3122352" y="22109"/>
                  <a:pt x="3423833" y="0"/>
                </a:cubicBezTo>
                <a:cubicBezTo>
                  <a:pt x="3725314" y="-22109"/>
                  <a:pt x="3952270" y="38355"/>
                  <a:pt x="4264565" y="0"/>
                </a:cubicBezTo>
                <a:cubicBezTo>
                  <a:pt x="4576860" y="-38355"/>
                  <a:pt x="4706016" y="-21233"/>
                  <a:pt x="5105298" y="0"/>
                </a:cubicBezTo>
                <a:cubicBezTo>
                  <a:pt x="5504580" y="21233"/>
                  <a:pt x="5625550" y="10799"/>
                  <a:pt x="5794423" y="0"/>
                </a:cubicBezTo>
                <a:cubicBezTo>
                  <a:pt x="5963297" y="-10799"/>
                  <a:pt x="6228813" y="16943"/>
                  <a:pt x="6407744" y="0"/>
                </a:cubicBezTo>
                <a:cubicBezTo>
                  <a:pt x="6586675" y="-16943"/>
                  <a:pt x="6876219" y="-258"/>
                  <a:pt x="7021065" y="0"/>
                </a:cubicBezTo>
                <a:cubicBezTo>
                  <a:pt x="7165911" y="258"/>
                  <a:pt x="7400828" y="-33065"/>
                  <a:pt x="7710190" y="0"/>
                </a:cubicBezTo>
                <a:cubicBezTo>
                  <a:pt x="7780895" y="-1304"/>
                  <a:pt x="7842870" y="64927"/>
                  <a:pt x="7840006" y="129816"/>
                </a:cubicBezTo>
                <a:cubicBezTo>
                  <a:pt x="7838040" y="277679"/>
                  <a:pt x="7840456" y="480988"/>
                  <a:pt x="7840006" y="649063"/>
                </a:cubicBezTo>
                <a:cubicBezTo>
                  <a:pt x="7848813" y="708982"/>
                  <a:pt x="7774002" y="778143"/>
                  <a:pt x="7710190" y="778879"/>
                </a:cubicBezTo>
                <a:cubicBezTo>
                  <a:pt x="7413758" y="820545"/>
                  <a:pt x="7085459" y="750791"/>
                  <a:pt x="6869458" y="778879"/>
                </a:cubicBezTo>
                <a:cubicBezTo>
                  <a:pt x="6653457" y="806967"/>
                  <a:pt x="6617990" y="763379"/>
                  <a:pt x="6407744" y="778879"/>
                </a:cubicBezTo>
                <a:cubicBezTo>
                  <a:pt x="6197498" y="794379"/>
                  <a:pt x="5862646" y="767058"/>
                  <a:pt x="5567012" y="778879"/>
                </a:cubicBezTo>
                <a:cubicBezTo>
                  <a:pt x="5271378" y="790700"/>
                  <a:pt x="5090664" y="804914"/>
                  <a:pt x="4953690" y="778879"/>
                </a:cubicBezTo>
                <a:cubicBezTo>
                  <a:pt x="4816716" y="752844"/>
                  <a:pt x="4510783" y="759487"/>
                  <a:pt x="4188762" y="778879"/>
                </a:cubicBezTo>
                <a:cubicBezTo>
                  <a:pt x="3866741" y="798271"/>
                  <a:pt x="3834613" y="752076"/>
                  <a:pt x="3575441" y="778879"/>
                </a:cubicBezTo>
                <a:cubicBezTo>
                  <a:pt x="3316269" y="805682"/>
                  <a:pt x="3122542" y="794680"/>
                  <a:pt x="2886316" y="778879"/>
                </a:cubicBezTo>
                <a:cubicBezTo>
                  <a:pt x="2650090" y="763078"/>
                  <a:pt x="2595287" y="768308"/>
                  <a:pt x="2424602" y="778879"/>
                </a:cubicBezTo>
                <a:cubicBezTo>
                  <a:pt x="2253917" y="789450"/>
                  <a:pt x="2044597" y="784279"/>
                  <a:pt x="1887085" y="778879"/>
                </a:cubicBezTo>
                <a:cubicBezTo>
                  <a:pt x="1729573" y="773479"/>
                  <a:pt x="1308831" y="779731"/>
                  <a:pt x="1122156" y="778879"/>
                </a:cubicBezTo>
                <a:cubicBezTo>
                  <a:pt x="935481" y="778027"/>
                  <a:pt x="433773" y="741198"/>
                  <a:pt x="129816" y="778879"/>
                </a:cubicBezTo>
                <a:cubicBezTo>
                  <a:pt x="44916" y="769036"/>
                  <a:pt x="-9781" y="718200"/>
                  <a:pt x="0" y="649063"/>
                </a:cubicBezTo>
                <a:cubicBezTo>
                  <a:pt x="-13352" y="444529"/>
                  <a:pt x="3441" y="307686"/>
                  <a:pt x="0" y="129816"/>
                </a:cubicBezTo>
                <a:close/>
              </a:path>
              <a:path w="784000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431734" y="-16531"/>
                  <a:pt x="648466" y="8797"/>
                  <a:pt x="818941" y="0"/>
                </a:cubicBezTo>
                <a:cubicBezTo>
                  <a:pt x="989416" y="-8797"/>
                  <a:pt x="1486578" y="-19634"/>
                  <a:pt x="1659673" y="0"/>
                </a:cubicBezTo>
                <a:cubicBezTo>
                  <a:pt x="1832768" y="19634"/>
                  <a:pt x="2179760" y="-4542"/>
                  <a:pt x="2500406" y="0"/>
                </a:cubicBezTo>
                <a:cubicBezTo>
                  <a:pt x="2821052" y="4542"/>
                  <a:pt x="2824754" y="-22999"/>
                  <a:pt x="3113727" y="0"/>
                </a:cubicBezTo>
                <a:cubicBezTo>
                  <a:pt x="3402700" y="22999"/>
                  <a:pt x="3598949" y="32155"/>
                  <a:pt x="3878656" y="0"/>
                </a:cubicBezTo>
                <a:cubicBezTo>
                  <a:pt x="4158363" y="-32155"/>
                  <a:pt x="4449375" y="-9700"/>
                  <a:pt x="4719388" y="0"/>
                </a:cubicBezTo>
                <a:cubicBezTo>
                  <a:pt x="4989401" y="9700"/>
                  <a:pt x="5071930" y="-25400"/>
                  <a:pt x="5332709" y="0"/>
                </a:cubicBezTo>
                <a:cubicBezTo>
                  <a:pt x="5593488" y="25400"/>
                  <a:pt x="5746408" y="18873"/>
                  <a:pt x="6021834" y="0"/>
                </a:cubicBezTo>
                <a:cubicBezTo>
                  <a:pt x="6297261" y="-18873"/>
                  <a:pt x="6345793" y="-8526"/>
                  <a:pt x="6483548" y="0"/>
                </a:cubicBezTo>
                <a:cubicBezTo>
                  <a:pt x="6621303" y="8526"/>
                  <a:pt x="7301594" y="-37358"/>
                  <a:pt x="7710190" y="0"/>
                </a:cubicBezTo>
                <a:cubicBezTo>
                  <a:pt x="7781868" y="-6715"/>
                  <a:pt x="7833537" y="55453"/>
                  <a:pt x="7840006" y="129816"/>
                </a:cubicBezTo>
                <a:cubicBezTo>
                  <a:pt x="7849463" y="240080"/>
                  <a:pt x="7850986" y="472723"/>
                  <a:pt x="7840006" y="649063"/>
                </a:cubicBezTo>
                <a:cubicBezTo>
                  <a:pt x="7835119" y="718381"/>
                  <a:pt x="7771653" y="787938"/>
                  <a:pt x="7710190" y="778879"/>
                </a:cubicBezTo>
                <a:cubicBezTo>
                  <a:pt x="7401124" y="771525"/>
                  <a:pt x="7113448" y="787258"/>
                  <a:pt x="6945261" y="778879"/>
                </a:cubicBezTo>
                <a:cubicBezTo>
                  <a:pt x="6777074" y="770500"/>
                  <a:pt x="6477443" y="785380"/>
                  <a:pt x="6180333" y="778879"/>
                </a:cubicBezTo>
                <a:cubicBezTo>
                  <a:pt x="5883223" y="772378"/>
                  <a:pt x="5651401" y="803230"/>
                  <a:pt x="5415404" y="778879"/>
                </a:cubicBezTo>
                <a:cubicBezTo>
                  <a:pt x="5179407" y="754528"/>
                  <a:pt x="5067307" y="800849"/>
                  <a:pt x="4877887" y="778879"/>
                </a:cubicBezTo>
                <a:cubicBezTo>
                  <a:pt x="4688467" y="756909"/>
                  <a:pt x="4268904" y="807114"/>
                  <a:pt x="4112958" y="778879"/>
                </a:cubicBezTo>
                <a:cubicBezTo>
                  <a:pt x="3957012" y="750644"/>
                  <a:pt x="3732572" y="791081"/>
                  <a:pt x="3499637" y="778879"/>
                </a:cubicBezTo>
                <a:cubicBezTo>
                  <a:pt x="3266702" y="766677"/>
                  <a:pt x="3189655" y="772189"/>
                  <a:pt x="2962119" y="778879"/>
                </a:cubicBezTo>
                <a:cubicBezTo>
                  <a:pt x="2734583" y="785569"/>
                  <a:pt x="2423845" y="811479"/>
                  <a:pt x="2121387" y="778879"/>
                </a:cubicBezTo>
                <a:cubicBezTo>
                  <a:pt x="1818929" y="746279"/>
                  <a:pt x="1851281" y="774309"/>
                  <a:pt x="1583870" y="778879"/>
                </a:cubicBezTo>
                <a:cubicBezTo>
                  <a:pt x="1316459" y="783449"/>
                  <a:pt x="1161378" y="763494"/>
                  <a:pt x="1046352" y="778879"/>
                </a:cubicBezTo>
                <a:cubicBezTo>
                  <a:pt x="931326" y="794264"/>
                  <a:pt x="440001" y="798447"/>
                  <a:pt x="129816" y="778879"/>
                </a:cubicBezTo>
                <a:cubicBezTo>
                  <a:pt x="59698" y="773160"/>
                  <a:pt x="6518" y="731067"/>
                  <a:pt x="0" y="649063"/>
                </a:cubicBezTo>
                <a:cubicBezTo>
                  <a:pt x="-13168" y="472015"/>
                  <a:pt x="708" y="388563"/>
                  <a:pt x="0" y="129816"/>
                </a:cubicBezTo>
                <a:close/>
              </a:path>
            </a:pathLst>
          </a:cu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tx1"/>
            </a:bgClr>
          </a:pattFill>
          <a:ln w="15875">
            <a:solidFill>
              <a:srgbClr val="00B050">
                <a:alpha val="52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سرعة تحصيل المستحقات تعني أن الشركة </a:t>
            </a:r>
            <a:r>
              <a:rPr lang="ar-EG" sz="1100" b="1" dirty="0">
                <a:solidFill>
                  <a:schemeClr val="accent3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تستطيع إعادة استثمار الأموال المحصلة في الأعمال بسرعة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يمكن أن يعزز الربحية والنمو.</a:t>
            </a:r>
            <a:endParaRPr lang="en-US" sz="1100" b="1" u="sn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194AAB-5A52-75FE-4000-F731DFABEC19}"/>
              </a:ext>
            </a:extLst>
          </p:cNvPr>
          <p:cNvSpPr/>
          <p:nvPr/>
        </p:nvSpPr>
        <p:spPr>
          <a:xfrm>
            <a:off x="10044272" y="1721214"/>
            <a:ext cx="1489196" cy="778879"/>
          </a:xfrm>
          <a:custGeom>
            <a:avLst/>
            <a:gdLst>
              <a:gd name="connsiteX0" fmla="*/ 0 w 1489196"/>
              <a:gd name="connsiteY0" fmla="*/ 129816 h 778879"/>
              <a:gd name="connsiteX1" fmla="*/ 129816 w 1489196"/>
              <a:gd name="connsiteY1" fmla="*/ 0 h 778879"/>
              <a:gd name="connsiteX2" fmla="*/ 720007 w 1489196"/>
              <a:gd name="connsiteY2" fmla="*/ 0 h 778879"/>
              <a:gd name="connsiteX3" fmla="*/ 1359380 w 1489196"/>
              <a:gd name="connsiteY3" fmla="*/ 0 h 778879"/>
              <a:gd name="connsiteX4" fmla="*/ 1489196 w 1489196"/>
              <a:gd name="connsiteY4" fmla="*/ 129816 h 778879"/>
              <a:gd name="connsiteX5" fmla="*/ 1489196 w 1489196"/>
              <a:gd name="connsiteY5" fmla="*/ 649063 h 778879"/>
              <a:gd name="connsiteX6" fmla="*/ 1359380 w 1489196"/>
              <a:gd name="connsiteY6" fmla="*/ 778879 h 778879"/>
              <a:gd name="connsiteX7" fmla="*/ 769189 w 1489196"/>
              <a:gd name="connsiteY7" fmla="*/ 778879 h 778879"/>
              <a:gd name="connsiteX8" fmla="*/ 129816 w 1489196"/>
              <a:gd name="connsiteY8" fmla="*/ 778879 h 778879"/>
              <a:gd name="connsiteX9" fmla="*/ 0 w 1489196"/>
              <a:gd name="connsiteY9" fmla="*/ 649063 h 778879"/>
              <a:gd name="connsiteX10" fmla="*/ 0 w 1489196"/>
              <a:gd name="connsiteY10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778879" fill="none" extrusionOk="0">
                <a:moveTo>
                  <a:pt x="0" y="129816"/>
                </a:moveTo>
                <a:cubicBezTo>
                  <a:pt x="-4963" y="68289"/>
                  <a:pt x="45844" y="7481"/>
                  <a:pt x="129816" y="0"/>
                </a:cubicBezTo>
                <a:cubicBezTo>
                  <a:pt x="353887" y="-14334"/>
                  <a:pt x="448616" y="20941"/>
                  <a:pt x="720007" y="0"/>
                </a:cubicBezTo>
                <a:cubicBezTo>
                  <a:pt x="991398" y="-20941"/>
                  <a:pt x="1187722" y="-11918"/>
                  <a:pt x="1359380" y="0"/>
                </a:cubicBezTo>
                <a:cubicBezTo>
                  <a:pt x="1432147" y="-7198"/>
                  <a:pt x="1502731" y="61599"/>
                  <a:pt x="1489196" y="129816"/>
                </a:cubicBezTo>
                <a:cubicBezTo>
                  <a:pt x="1489304" y="281357"/>
                  <a:pt x="1473286" y="505556"/>
                  <a:pt x="1489196" y="649063"/>
                </a:cubicBezTo>
                <a:cubicBezTo>
                  <a:pt x="1474031" y="719270"/>
                  <a:pt x="1435566" y="776671"/>
                  <a:pt x="1359380" y="778879"/>
                </a:cubicBezTo>
                <a:cubicBezTo>
                  <a:pt x="1240682" y="783879"/>
                  <a:pt x="1036917" y="784538"/>
                  <a:pt x="769189" y="778879"/>
                </a:cubicBezTo>
                <a:cubicBezTo>
                  <a:pt x="501461" y="773220"/>
                  <a:pt x="340242" y="751471"/>
                  <a:pt x="129816" y="778879"/>
                </a:cubicBezTo>
                <a:cubicBezTo>
                  <a:pt x="54898" y="783415"/>
                  <a:pt x="8276" y="719753"/>
                  <a:pt x="0" y="649063"/>
                </a:cubicBezTo>
                <a:cubicBezTo>
                  <a:pt x="-3714" y="486355"/>
                  <a:pt x="19738" y="346563"/>
                  <a:pt x="0" y="129816"/>
                </a:cubicBezTo>
                <a:close/>
              </a:path>
              <a:path w="148919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258319" y="-1170"/>
                  <a:pt x="489935" y="-24559"/>
                  <a:pt x="744598" y="0"/>
                </a:cubicBezTo>
                <a:cubicBezTo>
                  <a:pt x="999261" y="24559"/>
                  <a:pt x="1199486" y="14642"/>
                  <a:pt x="1359380" y="0"/>
                </a:cubicBezTo>
                <a:cubicBezTo>
                  <a:pt x="1425789" y="-5845"/>
                  <a:pt x="1505555" y="51275"/>
                  <a:pt x="1489196" y="129816"/>
                </a:cubicBezTo>
                <a:cubicBezTo>
                  <a:pt x="1481810" y="314164"/>
                  <a:pt x="1484959" y="529778"/>
                  <a:pt x="1489196" y="649063"/>
                </a:cubicBezTo>
                <a:cubicBezTo>
                  <a:pt x="1482291" y="730330"/>
                  <a:pt x="1447042" y="775516"/>
                  <a:pt x="1359380" y="778879"/>
                </a:cubicBezTo>
                <a:cubicBezTo>
                  <a:pt x="1202339" y="770521"/>
                  <a:pt x="1038923" y="781920"/>
                  <a:pt x="769189" y="778879"/>
                </a:cubicBezTo>
                <a:cubicBezTo>
                  <a:pt x="499455" y="775838"/>
                  <a:pt x="317963" y="798237"/>
                  <a:pt x="129816" y="778879"/>
                </a:cubicBezTo>
                <a:cubicBezTo>
                  <a:pt x="59306" y="780727"/>
                  <a:pt x="-1370" y="727006"/>
                  <a:pt x="0" y="649063"/>
                </a:cubicBezTo>
                <a:cubicBezTo>
                  <a:pt x="18622" y="410530"/>
                  <a:pt x="-19331" y="326541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 w="22225" cmpd="tri">
            <a:solidFill>
              <a:srgbClr val="00E668">
                <a:alpha val="36000"/>
              </a:srgb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السيولة النقدية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5E595D0-39D7-1049-E87C-83539CB9117B}"/>
              </a:ext>
            </a:extLst>
          </p:cNvPr>
          <p:cNvSpPr/>
          <p:nvPr/>
        </p:nvSpPr>
        <p:spPr>
          <a:xfrm>
            <a:off x="10210457" y="2870965"/>
            <a:ext cx="1489196" cy="778879"/>
          </a:xfrm>
          <a:custGeom>
            <a:avLst/>
            <a:gdLst>
              <a:gd name="connsiteX0" fmla="*/ 0 w 1489196"/>
              <a:gd name="connsiteY0" fmla="*/ 129816 h 778879"/>
              <a:gd name="connsiteX1" fmla="*/ 129816 w 1489196"/>
              <a:gd name="connsiteY1" fmla="*/ 0 h 778879"/>
              <a:gd name="connsiteX2" fmla="*/ 720007 w 1489196"/>
              <a:gd name="connsiteY2" fmla="*/ 0 h 778879"/>
              <a:gd name="connsiteX3" fmla="*/ 1359380 w 1489196"/>
              <a:gd name="connsiteY3" fmla="*/ 0 h 778879"/>
              <a:gd name="connsiteX4" fmla="*/ 1489196 w 1489196"/>
              <a:gd name="connsiteY4" fmla="*/ 129816 h 778879"/>
              <a:gd name="connsiteX5" fmla="*/ 1489196 w 1489196"/>
              <a:gd name="connsiteY5" fmla="*/ 649063 h 778879"/>
              <a:gd name="connsiteX6" fmla="*/ 1359380 w 1489196"/>
              <a:gd name="connsiteY6" fmla="*/ 778879 h 778879"/>
              <a:gd name="connsiteX7" fmla="*/ 769189 w 1489196"/>
              <a:gd name="connsiteY7" fmla="*/ 778879 h 778879"/>
              <a:gd name="connsiteX8" fmla="*/ 129816 w 1489196"/>
              <a:gd name="connsiteY8" fmla="*/ 778879 h 778879"/>
              <a:gd name="connsiteX9" fmla="*/ 0 w 1489196"/>
              <a:gd name="connsiteY9" fmla="*/ 649063 h 778879"/>
              <a:gd name="connsiteX10" fmla="*/ 0 w 1489196"/>
              <a:gd name="connsiteY10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778879" fill="none" extrusionOk="0">
                <a:moveTo>
                  <a:pt x="0" y="129816"/>
                </a:moveTo>
                <a:cubicBezTo>
                  <a:pt x="-4963" y="68289"/>
                  <a:pt x="45844" y="7481"/>
                  <a:pt x="129816" y="0"/>
                </a:cubicBezTo>
                <a:cubicBezTo>
                  <a:pt x="353887" y="-14334"/>
                  <a:pt x="448616" y="20941"/>
                  <a:pt x="720007" y="0"/>
                </a:cubicBezTo>
                <a:cubicBezTo>
                  <a:pt x="991398" y="-20941"/>
                  <a:pt x="1187722" y="-11918"/>
                  <a:pt x="1359380" y="0"/>
                </a:cubicBezTo>
                <a:cubicBezTo>
                  <a:pt x="1432147" y="-7198"/>
                  <a:pt x="1502731" y="61599"/>
                  <a:pt x="1489196" y="129816"/>
                </a:cubicBezTo>
                <a:cubicBezTo>
                  <a:pt x="1489304" y="281357"/>
                  <a:pt x="1473286" y="505556"/>
                  <a:pt x="1489196" y="649063"/>
                </a:cubicBezTo>
                <a:cubicBezTo>
                  <a:pt x="1474031" y="719270"/>
                  <a:pt x="1435566" y="776671"/>
                  <a:pt x="1359380" y="778879"/>
                </a:cubicBezTo>
                <a:cubicBezTo>
                  <a:pt x="1240682" y="783879"/>
                  <a:pt x="1036917" y="784538"/>
                  <a:pt x="769189" y="778879"/>
                </a:cubicBezTo>
                <a:cubicBezTo>
                  <a:pt x="501461" y="773220"/>
                  <a:pt x="340242" y="751471"/>
                  <a:pt x="129816" y="778879"/>
                </a:cubicBezTo>
                <a:cubicBezTo>
                  <a:pt x="54898" y="783415"/>
                  <a:pt x="8276" y="719753"/>
                  <a:pt x="0" y="649063"/>
                </a:cubicBezTo>
                <a:cubicBezTo>
                  <a:pt x="-3714" y="486355"/>
                  <a:pt x="19738" y="346563"/>
                  <a:pt x="0" y="129816"/>
                </a:cubicBezTo>
                <a:close/>
              </a:path>
              <a:path w="148919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258319" y="-1170"/>
                  <a:pt x="489935" y="-24559"/>
                  <a:pt x="744598" y="0"/>
                </a:cubicBezTo>
                <a:cubicBezTo>
                  <a:pt x="999261" y="24559"/>
                  <a:pt x="1199486" y="14642"/>
                  <a:pt x="1359380" y="0"/>
                </a:cubicBezTo>
                <a:cubicBezTo>
                  <a:pt x="1425789" y="-5845"/>
                  <a:pt x="1505555" y="51275"/>
                  <a:pt x="1489196" y="129816"/>
                </a:cubicBezTo>
                <a:cubicBezTo>
                  <a:pt x="1481810" y="314164"/>
                  <a:pt x="1484959" y="529778"/>
                  <a:pt x="1489196" y="649063"/>
                </a:cubicBezTo>
                <a:cubicBezTo>
                  <a:pt x="1482291" y="730330"/>
                  <a:pt x="1447042" y="775516"/>
                  <a:pt x="1359380" y="778879"/>
                </a:cubicBezTo>
                <a:cubicBezTo>
                  <a:pt x="1202339" y="770521"/>
                  <a:pt x="1038923" y="781920"/>
                  <a:pt x="769189" y="778879"/>
                </a:cubicBezTo>
                <a:cubicBezTo>
                  <a:pt x="499455" y="775838"/>
                  <a:pt x="317963" y="798237"/>
                  <a:pt x="129816" y="778879"/>
                </a:cubicBezTo>
                <a:cubicBezTo>
                  <a:pt x="59306" y="780727"/>
                  <a:pt x="-1370" y="727006"/>
                  <a:pt x="0" y="649063"/>
                </a:cubicBezTo>
                <a:cubicBezTo>
                  <a:pt x="18622" y="410530"/>
                  <a:pt x="-19331" y="326541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 w="22225" cmpd="tri">
            <a:solidFill>
              <a:srgbClr val="00E668">
                <a:alpha val="36000"/>
              </a:srgb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إدارة المخاطر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5CCDB9A-CF9A-76CC-F250-17ADFBF19232}"/>
              </a:ext>
            </a:extLst>
          </p:cNvPr>
          <p:cNvSpPr/>
          <p:nvPr/>
        </p:nvSpPr>
        <p:spPr>
          <a:xfrm>
            <a:off x="10373538" y="4020717"/>
            <a:ext cx="1489196" cy="778879"/>
          </a:xfrm>
          <a:custGeom>
            <a:avLst/>
            <a:gdLst>
              <a:gd name="connsiteX0" fmla="*/ 0 w 1489196"/>
              <a:gd name="connsiteY0" fmla="*/ 129816 h 778879"/>
              <a:gd name="connsiteX1" fmla="*/ 129816 w 1489196"/>
              <a:gd name="connsiteY1" fmla="*/ 0 h 778879"/>
              <a:gd name="connsiteX2" fmla="*/ 720007 w 1489196"/>
              <a:gd name="connsiteY2" fmla="*/ 0 h 778879"/>
              <a:gd name="connsiteX3" fmla="*/ 1359380 w 1489196"/>
              <a:gd name="connsiteY3" fmla="*/ 0 h 778879"/>
              <a:gd name="connsiteX4" fmla="*/ 1489196 w 1489196"/>
              <a:gd name="connsiteY4" fmla="*/ 129816 h 778879"/>
              <a:gd name="connsiteX5" fmla="*/ 1489196 w 1489196"/>
              <a:gd name="connsiteY5" fmla="*/ 649063 h 778879"/>
              <a:gd name="connsiteX6" fmla="*/ 1359380 w 1489196"/>
              <a:gd name="connsiteY6" fmla="*/ 778879 h 778879"/>
              <a:gd name="connsiteX7" fmla="*/ 769189 w 1489196"/>
              <a:gd name="connsiteY7" fmla="*/ 778879 h 778879"/>
              <a:gd name="connsiteX8" fmla="*/ 129816 w 1489196"/>
              <a:gd name="connsiteY8" fmla="*/ 778879 h 778879"/>
              <a:gd name="connsiteX9" fmla="*/ 0 w 1489196"/>
              <a:gd name="connsiteY9" fmla="*/ 649063 h 778879"/>
              <a:gd name="connsiteX10" fmla="*/ 0 w 1489196"/>
              <a:gd name="connsiteY10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778879" fill="none" extrusionOk="0">
                <a:moveTo>
                  <a:pt x="0" y="129816"/>
                </a:moveTo>
                <a:cubicBezTo>
                  <a:pt x="-4963" y="68289"/>
                  <a:pt x="45844" y="7481"/>
                  <a:pt x="129816" y="0"/>
                </a:cubicBezTo>
                <a:cubicBezTo>
                  <a:pt x="353887" y="-14334"/>
                  <a:pt x="448616" y="20941"/>
                  <a:pt x="720007" y="0"/>
                </a:cubicBezTo>
                <a:cubicBezTo>
                  <a:pt x="991398" y="-20941"/>
                  <a:pt x="1187722" y="-11918"/>
                  <a:pt x="1359380" y="0"/>
                </a:cubicBezTo>
                <a:cubicBezTo>
                  <a:pt x="1432147" y="-7198"/>
                  <a:pt x="1502731" y="61599"/>
                  <a:pt x="1489196" y="129816"/>
                </a:cubicBezTo>
                <a:cubicBezTo>
                  <a:pt x="1489304" y="281357"/>
                  <a:pt x="1473286" y="505556"/>
                  <a:pt x="1489196" y="649063"/>
                </a:cubicBezTo>
                <a:cubicBezTo>
                  <a:pt x="1474031" y="719270"/>
                  <a:pt x="1435566" y="776671"/>
                  <a:pt x="1359380" y="778879"/>
                </a:cubicBezTo>
                <a:cubicBezTo>
                  <a:pt x="1240682" y="783879"/>
                  <a:pt x="1036917" y="784538"/>
                  <a:pt x="769189" y="778879"/>
                </a:cubicBezTo>
                <a:cubicBezTo>
                  <a:pt x="501461" y="773220"/>
                  <a:pt x="340242" y="751471"/>
                  <a:pt x="129816" y="778879"/>
                </a:cubicBezTo>
                <a:cubicBezTo>
                  <a:pt x="54898" y="783415"/>
                  <a:pt x="8276" y="719753"/>
                  <a:pt x="0" y="649063"/>
                </a:cubicBezTo>
                <a:cubicBezTo>
                  <a:pt x="-3714" y="486355"/>
                  <a:pt x="19738" y="346563"/>
                  <a:pt x="0" y="129816"/>
                </a:cubicBezTo>
                <a:close/>
              </a:path>
              <a:path w="148919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258319" y="-1170"/>
                  <a:pt x="489935" y="-24559"/>
                  <a:pt x="744598" y="0"/>
                </a:cubicBezTo>
                <a:cubicBezTo>
                  <a:pt x="999261" y="24559"/>
                  <a:pt x="1199486" y="14642"/>
                  <a:pt x="1359380" y="0"/>
                </a:cubicBezTo>
                <a:cubicBezTo>
                  <a:pt x="1425789" y="-5845"/>
                  <a:pt x="1505555" y="51275"/>
                  <a:pt x="1489196" y="129816"/>
                </a:cubicBezTo>
                <a:cubicBezTo>
                  <a:pt x="1481810" y="314164"/>
                  <a:pt x="1484959" y="529778"/>
                  <a:pt x="1489196" y="649063"/>
                </a:cubicBezTo>
                <a:cubicBezTo>
                  <a:pt x="1482291" y="730330"/>
                  <a:pt x="1447042" y="775516"/>
                  <a:pt x="1359380" y="778879"/>
                </a:cubicBezTo>
                <a:cubicBezTo>
                  <a:pt x="1202339" y="770521"/>
                  <a:pt x="1038923" y="781920"/>
                  <a:pt x="769189" y="778879"/>
                </a:cubicBezTo>
                <a:cubicBezTo>
                  <a:pt x="499455" y="775838"/>
                  <a:pt x="317963" y="798237"/>
                  <a:pt x="129816" y="778879"/>
                </a:cubicBezTo>
                <a:cubicBezTo>
                  <a:pt x="59306" y="780727"/>
                  <a:pt x="-1370" y="727006"/>
                  <a:pt x="0" y="649063"/>
                </a:cubicBezTo>
                <a:cubicBezTo>
                  <a:pt x="18622" y="410530"/>
                  <a:pt x="-19331" y="326541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 w="22225" cmpd="tri">
            <a:solidFill>
              <a:srgbClr val="00E668">
                <a:alpha val="36000"/>
              </a:srgb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الكفاءة التشغيلية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C96F939-57CC-C74E-3D28-15DEF19A5CD7}"/>
              </a:ext>
            </a:extLst>
          </p:cNvPr>
          <p:cNvSpPr/>
          <p:nvPr/>
        </p:nvSpPr>
        <p:spPr>
          <a:xfrm>
            <a:off x="9299674" y="4872676"/>
            <a:ext cx="1489196" cy="674136"/>
          </a:xfrm>
          <a:custGeom>
            <a:avLst/>
            <a:gdLst>
              <a:gd name="connsiteX0" fmla="*/ 0 w 1489196"/>
              <a:gd name="connsiteY0" fmla="*/ 112358 h 674136"/>
              <a:gd name="connsiteX1" fmla="*/ 112358 w 1489196"/>
              <a:gd name="connsiteY1" fmla="*/ 0 h 674136"/>
              <a:gd name="connsiteX2" fmla="*/ 719308 w 1489196"/>
              <a:gd name="connsiteY2" fmla="*/ 0 h 674136"/>
              <a:gd name="connsiteX3" fmla="*/ 1376838 w 1489196"/>
              <a:gd name="connsiteY3" fmla="*/ 0 h 674136"/>
              <a:gd name="connsiteX4" fmla="*/ 1489196 w 1489196"/>
              <a:gd name="connsiteY4" fmla="*/ 112358 h 674136"/>
              <a:gd name="connsiteX5" fmla="*/ 1489196 w 1489196"/>
              <a:gd name="connsiteY5" fmla="*/ 561778 h 674136"/>
              <a:gd name="connsiteX6" fmla="*/ 1376838 w 1489196"/>
              <a:gd name="connsiteY6" fmla="*/ 674136 h 674136"/>
              <a:gd name="connsiteX7" fmla="*/ 769888 w 1489196"/>
              <a:gd name="connsiteY7" fmla="*/ 674136 h 674136"/>
              <a:gd name="connsiteX8" fmla="*/ 112358 w 1489196"/>
              <a:gd name="connsiteY8" fmla="*/ 674136 h 674136"/>
              <a:gd name="connsiteX9" fmla="*/ 0 w 1489196"/>
              <a:gd name="connsiteY9" fmla="*/ 561778 h 674136"/>
              <a:gd name="connsiteX10" fmla="*/ 0 w 1489196"/>
              <a:gd name="connsiteY10" fmla="*/ 112358 h 67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674136" fill="none" extrusionOk="0">
                <a:moveTo>
                  <a:pt x="0" y="112358"/>
                </a:moveTo>
                <a:cubicBezTo>
                  <a:pt x="-6084" y="62769"/>
                  <a:pt x="40339" y="6073"/>
                  <a:pt x="112358" y="0"/>
                </a:cubicBezTo>
                <a:cubicBezTo>
                  <a:pt x="401458" y="22995"/>
                  <a:pt x="512071" y="-15694"/>
                  <a:pt x="719308" y="0"/>
                </a:cubicBezTo>
                <a:cubicBezTo>
                  <a:pt x="926545" y="15694"/>
                  <a:pt x="1107563" y="30648"/>
                  <a:pt x="1376838" y="0"/>
                </a:cubicBezTo>
                <a:cubicBezTo>
                  <a:pt x="1440615" y="-11571"/>
                  <a:pt x="1497234" y="52370"/>
                  <a:pt x="1489196" y="112358"/>
                </a:cubicBezTo>
                <a:cubicBezTo>
                  <a:pt x="1507266" y="292041"/>
                  <a:pt x="1473503" y="470086"/>
                  <a:pt x="1489196" y="561778"/>
                </a:cubicBezTo>
                <a:cubicBezTo>
                  <a:pt x="1486630" y="623580"/>
                  <a:pt x="1447377" y="669965"/>
                  <a:pt x="1376838" y="674136"/>
                </a:cubicBezTo>
                <a:cubicBezTo>
                  <a:pt x="1081028" y="701677"/>
                  <a:pt x="956810" y="672321"/>
                  <a:pt x="769888" y="674136"/>
                </a:cubicBezTo>
                <a:cubicBezTo>
                  <a:pt x="582966" y="675952"/>
                  <a:pt x="343136" y="685416"/>
                  <a:pt x="112358" y="674136"/>
                </a:cubicBezTo>
                <a:cubicBezTo>
                  <a:pt x="45823" y="680443"/>
                  <a:pt x="5024" y="623222"/>
                  <a:pt x="0" y="561778"/>
                </a:cubicBezTo>
                <a:cubicBezTo>
                  <a:pt x="-12655" y="379089"/>
                  <a:pt x="-13403" y="207684"/>
                  <a:pt x="0" y="112358"/>
                </a:cubicBezTo>
                <a:close/>
              </a:path>
              <a:path w="1489196" h="674136" stroke="0" extrusionOk="0">
                <a:moveTo>
                  <a:pt x="0" y="112358"/>
                </a:moveTo>
                <a:cubicBezTo>
                  <a:pt x="2682" y="46451"/>
                  <a:pt x="49953" y="2613"/>
                  <a:pt x="112358" y="0"/>
                </a:cubicBezTo>
                <a:cubicBezTo>
                  <a:pt x="308294" y="-19543"/>
                  <a:pt x="475977" y="29639"/>
                  <a:pt x="744598" y="0"/>
                </a:cubicBezTo>
                <a:cubicBezTo>
                  <a:pt x="1013219" y="-29639"/>
                  <a:pt x="1195083" y="1627"/>
                  <a:pt x="1376838" y="0"/>
                </a:cubicBezTo>
                <a:cubicBezTo>
                  <a:pt x="1437423" y="-1625"/>
                  <a:pt x="1490981" y="49557"/>
                  <a:pt x="1489196" y="112358"/>
                </a:cubicBezTo>
                <a:cubicBezTo>
                  <a:pt x="1479423" y="254078"/>
                  <a:pt x="1481098" y="376088"/>
                  <a:pt x="1489196" y="561778"/>
                </a:cubicBezTo>
                <a:cubicBezTo>
                  <a:pt x="1484952" y="629716"/>
                  <a:pt x="1444633" y="672927"/>
                  <a:pt x="1376838" y="674136"/>
                </a:cubicBezTo>
                <a:cubicBezTo>
                  <a:pt x="1250134" y="648725"/>
                  <a:pt x="1032919" y="679782"/>
                  <a:pt x="769888" y="674136"/>
                </a:cubicBezTo>
                <a:cubicBezTo>
                  <a:pt x="506857" y="668491"/>
                  <a:pt x="377326" y="648294"/>
                  <a:pt x="112358" y="674136"/>
                </a:cubicBezTo>
                <a:cubicBezTo>
                  <a:pt x="52637" y="677776"/>
                  <a:pt x="-1237" y="629472"/>
                  <a:pt x="0" y="561778"/>
                </a:cubicBezTo>
                <a:cubicBezTo>
                  <a:pt x="14765" y="428000"/>
                  <a:pt x="-9244" y="334171"/>
                  <a:pt x="0" y="112358"/>
                </a:cubicBezTo>
                <a:close/>
              </a:path>
            </a:pathLst>
          </a:custGeom>
          <a:solidFill>
            <a:schemeClr val="tx1"/>
          </a:solidFill>
          <a:ln w="22225" cmpd="tri">
            <a:solidFill>
              <a:srgbClr val="00E668">
                <a:alpha val="36000"/>
              </a:srgb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الربحية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C919D0-D0E4-137E-6772-8444D3AD5142}"/>
              </a:ext>
            </a:extLst>
          </p:cNvPr>
          <p:cNvSpPr/>
          <p:nvPr/>
        </p:nvSpPr>
        <p:spPr>
          <a:xfrm>
            <a:off x="942659" y="5724431"/>
            <a:ext cx="8321923" cy="778879"/>
          </a:xfrm>
          <a:custGeom>
            <a:avLst/>
            <a:gdLst>
              <a:gd name="connsiteX0" fmla="*/ 0 w 8321923"/>
              <a:gd name="connsiteY0" fmla="*/ 129816 h 778879"/>
              <a:gd name="connsiteX1" fmla="*/ 129816 w 8321923"/>
              <a:gd name="connsiteY1" fmla="*/ 0 h 778879"/>
              <a:gd name="connsiteX2" fmla="*/ 962919 w 8321923"/>
              <a:gd name="connsiteY2" fmla="*/ 0 h 778879"/>
              <a:gd name="connsiteX3" fmla="*/ 1554154 w 8321923"/>
              <a:gd name="connsiteY3" fmla="*/ 0 h 778879"/>
              <a:gd name="connsiteX4" fmla="*/ 2387257 w 8321923"/>
              <a:gd name="connsiteY4" fmla="*/ 0 h 778879"/>
              <a:gd name="connsiteX5" fmla="*/ 3220361 w 8321923"/>
              <a:gd name="connsiteY5" fmla="*/ 0 h 778879"/>
              <a:gd name="connsiteX6" fmla="*/ 3892218 w 8321923"/>
              <a:gd name="connsiteY6" fmla="*/ 0 h 778879"/>
              <a:gd name="connsiteX7" fmla="*/ 4483453 w 8321923"/>
              <a:gd name="connsiteY7" fmla="*/ 0 h 778879"/>
              <a:gd name="connsiteX8" fmla="*/ 5074688 w 8321923"/>
              <a:gd name="connsiteY8" fmla="*/ 0 h 778879"/>
              <a:gd name="connsiteX9" fmla="*/ 5827168 w 8321923"/>
              <a:gd name="connsiteY9" fmla="*/ 0 h 778879"/>
              <a:gd name="connsiteX10" fmla="*/ 6660272 w 8321923"/>
              <a:gd name="connsiteY10" fmla="*/ 0 h 778879"/>
              <a:gd name="connsiteX11" fmla="*/ 7412752 w 8321923"/>
              <a:gd name="connsiteY11" fmla="*/ 0 h 778879"/>
              <a:gd name="connsiteX12" fmla="*/ 8192107 w 8321923"/>
              <a:gd name="connsiteY12" fmla="*/ 0 h 778879"/>
              <a:gd name="connsiteX13" fmla="*/ 8321923 w 8321923"/>
              <a:gd name="connsiteY13" fmla="*/ 129816 h 778879"/>
              <a:gd name="connsiteX14" fmla="*/ 8321923 w 8321923"/>
              <a:gd name="connsiteY14" fmla="*/ 649063 h 778879"/>
              <a:gd name="connsiteX15" fmla="*/ 8192107 w 8321923"/>
              <a:gd name="connsiteY15" fmla="*/ 778879 h 778879"/>
              <a:gd name="connsiteX16" fmla="*/ 7520249 w 8321923"/>
              <a:gd name="connsiteY16" fmla="*/ 778879 h 778879"/>
              <a:gd name="connsiteX17" fmla="*/ 6767769 w 8321923"/>
              <a:gd name="connsiteY17" fmla="*/ 778879 h 778879"/>
              <a:gd name="connsiteX18" fmla="*/ 6176534 w 8321923"/>
              <a:gd name="connsiteY18" fmla="*/ 778879 h 778879"/>
              <a:gd name="connsiteX19" fmla="*/ 5504677 w 8321923"/>
              <a:gd name="connsiteY19" fmla="*/ 778879 h 778879"/>
              <a:gd name="connsiteX20" fmla="*/ 5074688 w 8321923"/>
              <a:gd name="connsiteY20" fmla="*/ 778879 h 778879"/>
              <a:gd name="connsiteX21" fmla="*/ 4564076 w 8321923"/>
              <a:gd name="connsiteY21" fmla="*/ 778879 h 778879"/>
              <a:gd name="connsiteX22" fmla="*/ 3811596 w 8321923"/>
              <a:gd name="connsiteY22" fmla="*/ 778879 h 778879"/>
              <a:gd name="connsiteX23" fmla="*/ 3381607 w 8321923"/>
              <a:gd name="connsiteY23" fmla="*/ 778879 h 778879"/>
              <a:gd name="connsiteX24" fmla="*/ 2951618 w 8321923"/>
              <a:gd name="connsiteY24" fmla="*/ 778879 h 778879"/>
              <a:gd name="connsiteX25" fmla="*/ 2360383 w 8321923"/>
              <a:gd name="connsiteY25" fmla="*/ 778879 h 778879"/>
              <a:gd name="connsiteX26" fmla="*/ 1930394 w 8321923"/>
              <a:gd name="connsiteY26" fmla="*/ 778879 h 778879"/>
              <a:gd name="connsiteX27" fmla="*/ 1419783 w 8321923"/>
              <a:gd name="connsiteY27" fmla="*/ 778879 h 778879"/>
              <a:gd name="connsiteX28" fmla="*/ 989794 w 8321923"/>
              <a:gd name="connsiteY28" fmla="*/ 778879 h 778879"/>
              <a:gd name="connsiteX29" fmla="*/ 129816 w 8321923"/>
              <a:gd name="connsiteY29" fmla="*/ 778879 h 778879"/>
              <a:gd name="connsiteX30" fmla="*/ 0 w 8321923"/>
              <a:gd name="connsiteY30" fmla="*/ 649063 h 778879"/>
              <a:gd name="connsiteX31" fmla="*/ 0 w 8321923"/>
              <a:gd name="connsiteY31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21923" h="778879" fill="none" extrusionOk="0">
                <a:moveTo>
                  <a:pt x="0" y="129816"/>
                </a:moveTo>
                <a:cubicBezTo>
                  <a:pt x="-11683" y="70510"/>
                  <a:pt x="65343" y="1017"/>
                  <a:pt x="129816" y="0"/>
                </a:cubicBezTo>
                <a:cubicBezTo>
                  <a:pt x="502771" y="4270"/>
                  <a:pt x="708644" y="-3647"/>
                  <a:pt x="962919" y="0"/>
                </a:cubicBezTo>
                <a:cubicBezTo>
                  <a:pt x="1217194" y="3647"/>
                  <a:pt x="1264160" y="22083"/>
                  <a:pt x="1554154" y="0"/>
                </a:cubicBezTo>
                <a:cubicBezTo>
                  <a:pt x="1844148" y="-22083"/>
                  <a:pt x="2175595" y="5121"/>
                  <a:pt x="2387257" y="0"/>
                </a:cubicBezTo>
                <a:cubicBezTo>
                  <a:pt x="2598919" y="-5121"/>
                  <a:pt x="2868473" y="26825"/>
                  <a:pt x="3220361" y="0"/>
                </a:cubicBezTo>
                <a:cubicBezTo>
                  <a:pt x="3572249" y="-26825"/>
                  <a:pt x="3724591" y="-8935"/>
                  <a:pt x="3892218" y="0"/>
                </a:cubicBezTo>
                <a:cubicBezTo>
                  <a:pt x="4059845" y="8935"/>
                  <a:pt x="4363894" y="18406"/>
                  <a:pt x="4483453" y="0"/>
                </a:cubicBezTo>
                <a:cubicBezTo>
                  <a:pt x="4603013" y="-18406"/>
                  <a:pt x="4876698" y="17580"/>
                  <a:pt x="5074688" y="0"/>
                </a:cubicBezTo>
                <a:cubicBezTo>
                  <a:pt x="5272678" y="-17580"/>
                  <a:pt x="5663719" y="-262"/>
                  <a:pt x="5827168" y="0"/>
                </a:cubicBezTo>
                <a:cubicBezTo>
                  <a:pt x="5990617" y="262"/>
                  <a:pt x="6330229" y="-27377"/>
                  <a:pt x="6660272" y="0"/>
                </a:cubicBezTo>
                <a:cubicBezTo>
                  <a:pt x="6990315" y="27377"/>
                  <a:pt x="7056195" y="22724"/>
                  <a:pt x="7412752" y="0"/>
                </a:cubicBezTo>
                <a:cubicBezTo>
                  <a:pt x="7769309" y="-22724"/>
                  <a:pt x="8034026" y="8018"/>
                  <a:pt x="8192107" y="0"/>
                </a:cubicBezTo>
                <a:cubicBezTo>
                  <a:pt x="8272609" y="-11776"/>
                  <a:pt x="8314040" y="57385"/>
                  <a:pt x="8321923" y="129816"/>
                </a:cubicBezTo>
                <a:cubicBezTo>
                  <a:pt x="8299041" y="327314"/>
                  <a:pt x="8322380" y="534738"/>
                  <a:pt x="8321923" y="649063"/>
                </a:cubicBezTo>
                <a:cubicBezTo>
                  <a:pt x="8311666" y="720757"/>
                  <a:pt x="8257514" y="794466"/>
                  <a:pt x="8192107" y="778879"/>
                </a:cubicBezTo>
                <a:cubicBezTo>
                  <a:pt x="7888174" y="751087"/>
                  <a:pt x="7678039" y="799467"/>
                  <a:pt x="7520249" y="778879"/>
                </a:cubicBezTo>
                <a:cubicBezTo>
                  <a:pt x="7362459" y="758291"/>
                  <a:pt x="6974927" y="787111"/>
                  <a:pt x="6767769" y="778879"/>
                </a:cubicBezTo>
                <a:cubicBezTo>
                  <a:pt x="6560611" y="770647"/>
                  <a:pt x="6337332" y="795955"/>
                  <a:pt x="6176534" y="778879"/>
                </a:cubicBezTo>
                <a:cubicBezTo>
                  <a:pt x="6015737" y="761803"/>
                  <a:pt x="5827596" y="758612"/>
                  <a:pt x="5504677" y="778879"/>
                </a:cubicBezTo>
                <a:cubicBezTo>
                  <a:pt x="5181758" y="799146"/>
                  <a:pt x="5190013" y="763727"/>
                  <a:pt x="5074688" y="778879"/>
                </a:cubicBezTo>
                <a:cubicBezTo>
                  <a:pt x="4959363" y="794031"/>
                  <a:pt x="4801468" y="784519"/>
                  <a:pt x="4564076" y="778879"/>
                </a:cubicBezTo>
                <a:cubicBezTo>
                  <a:pt x="4326684" y="773239"/>
                  <a:pt x="3977841" y="766250"/>
                  <a:pt x="3811596" y="778879"/>
                </a:cubicBezTo>
                <a:cubicBezTo>
                  <a:pt x="3645351" y="791508"/>
                  <a:pt x="3585840" y="764638"/>
                  <a:pt x="3381607" y="778879"/>
                </a:cubicBezTo>
                <a:cubicBezTo>
                  <a:pt x="3177374" y="793120"/>
                  <a:pt x="3102552" y="769306"/>
                  <a:pt x="2951618" y="778879"/>
                </a:cubicBezTo>
                <a:cubicBezTo>
                  <a:pt x="2800684" y="788452"/>
                  <a:pt x="2591553" y="773992"/>
                  <a:pt x="2360383" y="778879"/>
                </a:cubicBezTo>
                <a:cubicBezTo>
                  <a:pt x="2129214" y="783766"/>
                  <a:pt x="2024362" y="759946"/>
                  <a:pt x="1930394" y="778879"/>
                </a:cubicBezTo>
                <a:cubicBezTo>
                  <a:pt x="1836426" y="797812"/>
                  <a:pt x="1652997" y="777444"/>
                  <a:pt x="1419783" y="778879"/>
                </a:cubicBezTo>
                <a:cubicBezTo>
                  <a:pt x="1186569" y="780314"/>
                  <a:pt x="1102215" y="792487"/>
                  <a:pt x="989794" y="778879"/>
                </a:cubicBezTo>
                <a:cubicBezTo>
                  <a:pt x="877373" y="765271"/>
                  <a:pt x="481929" y="768500"/>
                  <a:pt x="129816" y="778879"/>
                </a:cubicBezTo>
                <a:cubicBezTo>
                  <a:pt x="61193" y="768127"/>
                  <a:pt x="1405" y="717059"/>
                  <a:pt x="0" y="649063"/>
                </a:cubicBezTo>
                <a:cubicBezTo>
                  <a:pt x="-24052" y="462601"/>
                  <a:pt x="-12259" y="262055"/>
                  <a:pt x="0" y="129816"/>
                </a:cubicBezTo>
                <a:close/>
              </a:path>
              <a:path w="8321923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453823" y="33039"/>
                  <a:pt x="611965" y="12576"/>
                  <a:pt x="801674" y="0"/>
                </a:cubicBezTo>
                <a:cubicBezTo>
                  <a:pt x="991383" y="-12576"/>
                  <a:pt x="1222197" y="7027"/>
                  <a:pt x="1634777" y="0"/>
                </a:cubicBezTo>
                <a:cubicBezTo>
                  <a:pt x="2047357" y="-7027"/>
                  <a:pt x="2206119" y="-39041"/>
                  <a:pt x="2467880" y="0"/>
                </a:cubicBezTo>
                <a:cubicBezTo>
                  <a:pt x="2729641" y="39041"/>
                  <a:pt x="2813503" y="1053"/>
                  <a:pt x="3059115" y="0"/>
                </a:cubicBezTo>
                <a:cubicBezTo>
                  <a:pt x="3304728" y="-1053"/>
                  <a:pt x="3565287" y="-18400"/>
                  <a:pt x="3811596" y="0"/>
                </a:cubicBezTo>
                <a:cubicBezTo>
                  <a:pt x="4057905" y="18400"/>
                  <a:pt x="4378700" y="26644"/>
                  <a:pt x="4644699" y="0"/>
                </a:cubicBezTo>
                <a:cubicBezTo>
                  <a:pt x="4910698" y="-26644"/>
                  <a:pt x="5007104" y="-2832"/>
                  <a:pt x="5235934" y="0"/>
                </a:cubicBezTo>
                <a:cubicBezTo>
                  <a:pt x="5464765" y="2832"/>
                  <a:pt x="5755419" y="-4100"/>
                  <a:pt x="5907791" y="0"/>
                </a:cubicBezTo>
                <a:cubicBezTo>
                  <a:pt x="6060163" y="4100"/>
                  <a:pt x="6223457" y="14052"/>
                  <a:pt x="6337780" y="0"/>
                </a:cubicBezTo>
                <a:cubicBezTo>
                  <a:pt x="6452103" y="-14052"/>
                  <a:pt x="6792886" y="10561"/>
                  <a:pt x="7090261" y="0"/>
                </a:cubicBezTo>
                <a:cubicBezTo>
                  <a:pt x="7387636" y="-10561"/>
                  <a:pt x="7377224" y="3102"/>
                  <a:pt x="7520249" y="0"/>
                </a:cubicBezTo>
                <a:cubicBezTo>
                  <a:pt x="7663274" y="-3102"/>
                  <a:pt x="7983023" y="-18439"/>
                  <a:pt x="8192107" y="0"/>
                </a:cubicBezTo>
                <a:cubicBezTo>
                  <a:pt x="8258839" y="10168"/>
                  <a:pt x="8309646" y="65602"/>
                  <a:pt x="8321923" y="129816"/>
                </a:cubicBezTo>
                <a:cubicBezTo>
                  <a:pt x="8325512" y="277973"/>
                  <a:pt x="8332440" y="540333"/>
                  <a:pt x="8321923" y="649063"/>
                </a:cubicBezTo>
                <a:cubicBezTo>
                  <a:pt x="8317263" y="707359"/>
                  <a:pt x="8255281" y="790039"/>
                  <a:pt x="8192107" y="778879"/>
                </a:cubicBezTo>
                <a:cubicBezTo>
                  <a:pt x="7960186" y="794607"/>
                  <a:pt x="7658393" y="777071"/>
                  <a:pt x="7439627" y="778879"/>
                </a:cubicBezTo>
                <a:cubicBezTo>
                  <a:pt x="7220861" y="780687"/>
                  <a:pt x="7051595" y="764974"/>
                  <a:pt x="6929015" y="778879"/>
                </a:cubicBezTo>
                <a:cubicBezTo>
                  <a:pt x="6806435" y="792784"/>
                  <a:pt x="6440811" y="800044"/>
                  <a:pt x="6176534" y="778879"/>
                </a:cubicBezTo>
                <a:cubicBezTo>
                  <a:pt x="5912257" y="757714"/>
                  <a:pt x="5776384" y="801809"/>
                  <a:pt x="5585300" y="778879"/>
                </a:cubicBezTo>
                <a:cubicBezTo>
                  <a:pt x="5394216" y="755949"/>
                  <a:pt x="5295283" y="775085"/>
                  <a:pt x="5074688" y="778879"/>
                </a:cubicBezTo>
                <a:cubicBezTo>
                  <a:pt x="4854093" y="782673"/>
                  <a:pt x="4452712" y="756144"/>
                  <a:pt x="4241584" y="778879"/>
                </a:cubicBezTo>
                <a:cubicBezTo>
                  <a:pt x="4030456" y="801614"/>
                  <a:pt x="3950503" y="784387"/>
                  <a:pt x="3730973" y="778879"/>
                </a:cubicBezTo>
                <a:cubicBezTo>
                  <a:pt x="3511443" y="773371"/>
                  <a:pt x="3333963" y="803884"/>
                  <a:pt x="3220361" y="778879"/>
                </a:cubicBezTo>
                <a:cubicBezTo>
                  <a:pt x="3106759" y="753874"/>
                  <a:pt x="2680385" y="772225"/>
                  <a:pt x="2467880" y="778879"/>
                </a:cubicBezTo>
                <a:cubicBezTo>
                  <a:pt x="2255375" y="785533"/>
                  <a:pt x="2017631" y="763150"/>
                  <a:pt x="1715400" y="778879"/>
                </a:cubicBezTo>
                <a:cubicBezTo>
                  <a:pt x="1413169" y="794608"/>
                  <a:pt x="1192193" y="772267"/>
                  <a:pt x="962919" y="778879"/>
                </a:cubicBezTo>
                <a:cubicBezTo>
                  <a:pt x="733645" y="785491"/>
                  <a:pt x="449702" y="816746"/>
                  <a:pt x="129816" y="778879"/>
                </a:cubicBezTo>
                <a:cubicBezTo>
                  <a:pt x="50948" y="762757"/>
                  <a:pt x="8379" y="705689"/>
                  <a:pt x="0" y="649063"/>
                </a:cubicBezTo>
                <a:cubicBezTo>
                  <a:pt x="15181" y="395322"/>
                  <a:pt x="-13301" y="282202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يساعد معدل دوران الحسابات المدينة في تحديد العملاء الذين قد يكون لديهم صعوبات مالية أو الذين يتأخرون في الدفع بانتظام، مما يسمح للشركة باتخاذ إجراءات تصحيحية مثل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إعادة تقييم شروط الائتمان أو تقليل المخاطر المرتبطة بالعملاء المتأخرين.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65B892-C125-6DD2-063C-29BF5D90A903}"/>
              </a:ext>
            </a:extLst>
          </p:cNvPr>
          <p:cNvSpPr/>
          <p:nvPr/>
        </p:nvSpPr>
        <p:spPr>
          <a:xfrm>
            <a:off x="9337200" y="5755442"/>
            <a:ext cx="1489196" cy="674136"/>
          </a:xfrm>
          <a:custGeom>
            <a:avLst/>
            <a:gdLst>
              <a:gd name="connsiteX0" fmla="*/ 0 w 1489196"/>
              <a:gd name="connsiteY0" fmla="*/ 112358 h 674136"/>
              <a:gd name="connsiteX1" fmla="*/ 112358 w 1489196"/>
              <a:gd name="connsiteY1" fmla="*/ 0 h 674136"/>
              <a:gd name="connsiteX2" fmla="*/ 719308 w 1489196"/>
              <a:gd name="connsiteY2" fmla="*/ 0 h 674136"/>
              <a:gd name="connsiteX3" fmla="*/ 1376838 w 1489196"/>
              <a:gd name="connsiteY3" fmla="*/ 0 h 674136"/>
              <a:gd name="connsiteX4" fmla="*/ 1489196 w 1489196"/>
              <a:gd name="connsiteY4" fmla="*/ 112358 h 674136"/>
              <a:gd name="connsiteX5" fmla="*/ 1489196 w 1489196"/>
              <a:gd name="connsiteY5" fmla="*/ 561778 h 674136"/>
              <a:gd name="connsiteX6" fmla="*/ 1376838 w 1489196"/>
              <a:gd name="connsiteY6" fmla="*/ 674136 h 674136"/>
              <a:gd name="connsiteX7" fmla="*/ 769888 w 1489196"/>
              <a:gd name="connsiteY7" fmla="*/ 674136 h 674136"/>
              <a:gd name="connsiteX8" fmla="*/ 112358 w 1489196"/>
              <a:gd name="connsiteY8" fmla="*/ 674136 h 674136"/>
              <a:gd name="connsiteX9" fmla="*/ 0 w 1489196"/>
              <a:gd name="connsiteY9" fmla="*/ 561778 h 674136"/>
              <a:gd name="connsiteX10" fmla="*/ 0 w 1489196"/>
              <a:gd name="connsiteY10" fmla="*/ 112358 h 67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674136" fill="none" extrusionOk="0">
                <a:moveTo>
                  <a:pt x="0" y="112358"/>
                </a:moveTo>
                <a:cubicBezTo>
                  <a:pt x="-6084" y="62769"/>
                  <a:pt x="40339" y="6073"/>
                  <a:pt x="112358" y="0"/>
                </a:cubicBezTo>
                <a:cubicBezTo>
                  <a:pt x="401458" y="22995"/>
                  <a:pt x="512071" y="-15694"/>
                  <a:pt x="719308" y="0"/>
                </a:cubicBezTo>
                <a:cubicBezTo>
                  <a:pt x="926545" y="15694"/>
                  <a:pt x="1107563" y="30648"/>
                  <a:pt x="1376838" y="0"/>
                </a:cubicBezTo>
                <a:cubicBezTo>
                  <a:pt x="1440615" y="-11571"/>
                  <a:pt x="1497234" y="52370"/>
                  <a:pt x="1489196" y="112358"/>
                </a:cubicBezTo>
                <a:cubicBezTo>
                  <a:pt x="1507266" y="292041"/>
                  <a:pt x="1473503" y="470086"/>
                  <a:pt x="1489196" y="561778"/>
                </a:cubicBezTo>
                <a:cubicBezTo>
                  <a:pt x="1486630" y="623580"/>
                  <a:pt x="1447377" y="669965"/>
                  <a:pt x="1376838" y="674136"/>
                </a:cubicBezTo>
                <a:cubicBezTo>
                  <a:pt x="1081028" y="701677"/>
                  <a:pt x="956810" y="672321"/>
                  <a:pt x="769888" y="674136"/>
                </a:cubicBezTo>
                <a:cubicBezTo>
                  <a:pt x="582966" y="675952"/>
                  <a:pt x="343136" y="685416"/>
                  <a:pt x="112358" y="674136"/>
                </a:cubicBezTo>
                <a:cubicBezTo>
                  <a:pt x="45823" y="680443"/>
                  <a:pt x="5024" y="623222"/>
                  <a:pt x="0" y="561778"/>
                </a:cubicBezTo>
                <a:cubicBezTo>
                  <a:pt x="-12655" y="379089"/>
                  <a:pt x="-13403" y="207684"/>
                  <a:pt x="0" y="112358"/>
                </a:cubicBezTo>
                <a:close/>
              </a:path>
              <a:path w="1489196" h="674136" stroke="0" extrusionOk="0">
                <a:moveTo>
                  <a:pt x="0" y="112358"/>
                </a:moveTo>
                <a:cubicBezTo>
                  <a:pt x="2682" y="46451"/>
                  <a:pt x="49953" y="2613"/>
                  <a:pt x="112358" y="0"/>
                </a:cubicBezTo>
                <a:cubicBezTo>
                  <a:pt x="308294" y="-19543"/>
                  <a:pt x="475977" y="29639"/>
                  <a:pt x="744598" y="0"/>
                </a:cubicBezTo>
                <a:cubicBezTo>
                  <a:pt x="1013219" y="-29639"/>
                  <a:pt x="1195083" y="1627"/>
                  <a:pt x="1376838" y="0"/>
                </a:cubicBezTo>
                <a:cubicBezTo>
                  <a:pt x="1437423" y="-1625"/>
                  <a:pt x="1490981" y="49557"/>
                  <a:pt x="1489196" y="112358"/>
                </a:cubicBezTo>
                <a:cubicBezTo>
                  <a:pt x="1479423" y="254078"/>
                  <a:pt x="1481098" y="376088"/>
                  <a:pt x="1489196" y="561778"/>
                </a:cubicBezTo>
                <a:cubicBezTo>
                  <a:pt x="1484952" y="629716"/>
                  <a:pt x="1444633" y="672927"/>
                  <a:pt x="1376838" y="674136"/>
                </a:cubicBezTo>
                <a:cubicBezTo>
                  <a:pt x="1250134" y="648725"/>
                  <a:pt x="1032919" y="679782"/>
                  <a:pt x="769888" y="674136"/>
                </a:cubicBezTo>
                <a:cubicBezTo>
                  <a:pt x="506857" y="668491"/>
                  <a:pt x="377326" y="648294"/>
                  <a:pt x="112358" y="674136"/>
                </a:cubicBezTo>
                <a:cubicBezTo>
                  <a:pt x="52637" y="677776"/>
                  <a:pt x="-1237" y="629472"/>
                  <a:pt x="0" y="561778"/>
                </a:cubicBezTo>
                <a:cubicBezTo>
                  <a:pt x="14765" y="428000"/>
                  <a:pt x="-9244" y="334171"/>
                  <a:pt x="0" y="112358"/>
                </a:cubicBezTo>
                <a:close/>
              </a:path>
            </a:pathLst>
          </a:custGeom>
          <a:solidFill>
            <a:schemeClr val="tx1"/>
          </a:solidFill>
          <a:ln w="22225" cmpd="tri">
            <a:solidFill>
              <a:srgbClr val="00E668">
                <a:alpha val="36000"/>
              </a:srgb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تقييم العملاء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4928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0" grpId="0" animBg="1"/>
      <p:bldP spid="15" grpId="0" animBg="1"/>
      <p:bldP spid="19" grpId="0" animBg="1"/>
      <p:bldP spid="36" grpId="0" animBg="1"/>
      <p:bldP spid="45" grpId="0" animBg="1"/>
      <p:bldP spid="46" grpId="0" animBg="1"/>
      <p:bldP spid="47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26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578" y="6185848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العملاء</a:t>
            </a:r>
            <a:endParaRPr lang="en-US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34336" y="2683467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42207" y="4447936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5644354" y="2671303"/>
            <a:ext cx="1507151" cy="17644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34336" y="2037875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5624849" y="931197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5624849" y="75594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3317450" y="2444785"/>
            <a:ext cx="1507151" cy="19728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403974" y="1323552"/>
            <a:ext cx="1948531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542207" y="4092462"/>
            <a:ext cx="71757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3306611" y="1656456"/>
            <a:ext cx="1507151" cy="753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5644354" y="1861005"/>
            <a:ext cx="1507151" cy="753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24929-7225-7AA9-AC6B-C7D813EBD4A0}"/>
              </a:ext>
            </a:extLst>
          </p:cNvPr>
          <p:cNvSpPr/>
          <p:nvPr/>
        </p:nvSpPr>
        <p:spPr>
          <a:xfrm>
            <a:off x="4914899" y="4652486"/>
            <a:ext cx="5467351" cy="1885651"/>
          </a:xfrm>
          <a:custGeom>
            <a:avLst/>
            <a:gdLst>
              <a:gd name="connsiteX0" fmla="*/ 0 w 5467351"/>
              <a:gd name="connsiteY0" fmla="*/ 314281 h 1885651"/>
              <a:gd name="connsiteX1" fmla="*/ 314281 w 5467351"/>
              <a:gd name="connsiteY1" fmla="*/ 0 h 1885651"/>
              <a:gd name="connsiteX2" fmla="*/ 1102312 w 5467351"/>
              <a:gd name="connsiteY2" fmla="*/ 0 h 1885651"/>
              <a:gd name="connsiteX3" fmla="*/ 1745180 w 5467351"/>
              <a:gd name="connsiteY3" fmla="*/ 0 h 1885651"/>
              <a:gd name="connsiteX4" fmla="*/ 2339660 w 5467351"/>
              <a:gd name="connsiteY4" fmla="*/ 0 h 1885651"/>
              <a:gd name="connsiteX5" fmla="*/ 3079303 w 5467351"/>
              <a:gd name="connsiteY5" fmla="*/ 0 h 1885651"/>
              <a:gd name="connsiteX6" fmla="*/ 3722171 w 5467351"/>
              <a:gd name="connsiteY6" fmla="*/ 0 h 1885651"/>
              <a:gd name="connsiteX7" fmla="*/ 4510202 w 5467351"/>
              <a:gd name="connsiteY7" fmla="*/ 0 h 1885651"/>
              <a:gd name="connsiteX8" fmla="*/ 5153070 w 5467351"/>
              <a:gd name="connsiteY8" fmla="*/ 0 h 1885651"/>
              <a:gd name="connsiteX9" fmla="*/ 5467351 w 5467351"/>
              <a:gd name="connsiteY9" fmla="*/ 314281 h 1885651"/>
              <a:gd name="connsiteX10" fmla="*/ 5467351 w 5467351"/>
              <a:gd name="connsiteY10" fmla="*/ 917684 h 1885651"/>
              <a:gd name="connsiteX11" fmla="*/ 5467351 w 5467351"/>
              <a:gd name="connsiteY11" fmla="*/ 1571370 h 1885651"/>
              <a:gd name="connsiteX12" fmla="*/ 5153070 w 5467351"/>
              <a:gd name="connsiteY12" fmla="*/ 1885651 h 1885651"/>
              <a:gd name="connsiteX13" fmla="*/ 4461814 w 5467351"/>
              <a:gd name="connsiteY13" fmla="*/ 1885651 h 1885651"/>
              <a:gd name="connsiteX14" fmla="*/ 3867335 w 5467351"/>
              <a:gd name="connsiteY14" fmla="*/ 1885651 h 1885651"/>
              <a:gd name="connsiteX15" fmla="*/ 3176079 w 5467351"/>
              <a:gd name="connsiteY15" fmla="*/ 1885651 h 1885651"/>
              <a:gd name="connsiteX16" fmla="*/ 2388048 w 5467351"/>
              <a:gd name="connsiteY16" fmla="*/ 1885651 h 1885651"/>
              <a:gd name="connsiteX17" fmla="*/ 1696792 w 5467351"/>
              <a:gd name="connsiteY17" fmla="*/ 1885651 h 1885651"/>
              <a:gd name="connsiteX18" fmla="*/ 1150700 w 5467351"/>
              <a:gd name="connsiteY18" fmla="*/ 1885651 h 1885651"/>
              <a:gd name="connsiteX19" fmla="*/ 314281 w 5467351"/>
              <a:gd name="connsiteY19" fmla="*/ 1885651 h 1885651"/>
              <a:gd name="connsiteX20" fmla="*/ 0 w 5467351"/>
              <a:gd name="connsiteY20" fmla="*/ 1571370 h 1885651"/>
              <a:gd name="connsiteX21" fmla="*/ 0 w 5467351"/>
              <a:gd name="connsiteY21" fmla="*/ 955396 h 1885651"/>
              <a:gd name="connsiteX22" fmla="*/ 0 w 5467351"/>
              <a:gd name="connsiteY22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735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61473" y="-174"/>
                  <a:pt x="817938" y="20885"/>
                  <a:pt x="1102312" y="0"/>
                </a:cubicBezTo>
                <a:cubicBezTo>
                  <a:pt x="1386686" y="-20885"/>
                  <a:pt x="1444943" y="9744"/>
                  <a:pt x="1745180" y="0"/>
                </a:cubicBezTo>
                <a:cubicBezTo>
                  <a:pt x="2045417" y="-9744"/>
                  <a:pt x="2209878" y="-4828"/>
                  <a:pt x="2339660" y="0"/>
                </a:cubicBezTo>
                <a:cubicBezTo>
                  <a:pt x="2469442" y="4828"/>
                  <a:pt x="2847627" y="-11227"/>
                  <a:pt x="3079303" y="0"/>
                </a:cubicBezTo>
                <a:cubicBezTo>
                  <a:pt x="3310979" y="11227"/>
                  <a:pt x="3512737" y="24606"/>
                  <a:pt x="3722171" y="0"/>
                </a:cubicBezTo>
                <a:cubicBezTo>
                  <a:pt x="3931605" y="-24606"/>
                  <a:pt x="4258794" y="6680"/>
                  <a:pt x="4510202" y="0"/>
                </a:cubicBezTo>
                <a:cubicBezTo>
                  <a:pt x="4761610" y="-6680"/>
                  <a:pt x="4887617" y="-24873"/>
                  <a:pt x="5153070" y="0"/>
                </a:cubicBezTo>
                <a:cubicBezTo>
                  <a:pt x="5315960" y="17672"/>
                  <a:pt x="5456731" y="128390"/>
                  <a:pt x="5467351" y="314281"/>
                </a:cubicBezTo>
                <a:cubicBezTo>
                  <a:pt x="5454247" y="518905"/>
                  <a:pt x="5467995" y="686048"/>
                  <a:pt x="5467351" y="917684"/>
                </a:cubicBezTo>
                <a:cubicBezTo>
                  <a:pt x="5466707" y="1149320"/>
                  <a:pt x="5481040" y="1314538"/>
                  <a:pt x="5467351" y="1571370"/>
                </a:cubicBezTo>
                <a:cubicBezTo>
                  <a:pt x="5491429" y="1721150"/>
                  <a:pt x="5343598" y="1874719"/>
                  <a:pt x="5153070" y="1885651"/>
                </a:cubicBezTo>
                <a:cubicBezTo>
                  <a:pt x="4911630" y="1905699"/>
                  <a:pt x="4624913" y="1892500"/>
                  <a:pt x="4461814" y="1885651"/>
                </a:cubicBezTo>
                <a:cubicBezTo>
                  <a:pt x="4298715" y="1878802"/>
                  <a:pt x="4064194" y="1878931"/>
                  <a:pt x="3867335" y="1885651"/>
                </a:cubicBezTo>
                <a:cubicBezTo>
                  <a:pt x="3670476" y="1892371"/>
                  <a:pt x="3325944" y="1885594"/>
                  <a:pt x="3176079" y="1885651"/>
                </a:cubicBezTo>
                <a:cubicBezTo>
                  <a:pt x="3026214" y="1885708"/>
                  <a:pt x="2574788" y="1882384"/>
                  <a:pt x="2388048" y="1885651"/>
                </a:cubicBezTo>
                <a:cubicBezTo>
                  <a:pt x="2201308" y="1888918"/>
                  <a:pt x="1917981" y="1905245"/>
                  <a:pt x="1696792" y="1885651"/>
                </a:cubicBezTo>
                <a:cubicBezTo>
                  <a:pt x="1475603" y="1866057"/>
                  <a:pt x="1317404" y="1865686"/>
                  <a:pt x="1150700" y="1885651"/>
                </a:cubicBezTo>
                <a:cubicBezTo>
                  <a:pt x="983996" y="1905616"/>
                  <a:pt x="526728" y="1895821"/>
                  <a:pt x="314281" y="1885651"/>
                </a:cubicBezTo>
                <a:cubicBezTo>
                  <a:pt x="145215" y="1882978"/>
                  <a:pt x="-5073" y="1752996"/>
                  <a:pt x="0" y="1571370"/>
                </a:cubicBezTo>
                <a:cubicBezTo>
                  <a:pt x="-11137" y="1361056"/>
                  <a:pt x="-22560" y="1136233"/>
                  <a:pt x="0" y="955396"/>
                </a:cubicBezTo>
                <a:cubicBezTo>
                  <a:pt x="22560" y="774559"/>
                  <a:pt x="17325" y="568433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BC7A5-69CD-6A93-D849-0384C81C8985}"/>
              </a:ext>
            </a:extLst>
          </p:cNvPr>
          <p:cNvCxnSpPr>
            <a:cxnSpLocks/>
          </p:cNvCxnSpPr>
          <p:nvPr/>
        </p:nvCxnSpPr>
        <p:spPr>
          <a:xfrm flipH="1">
            <a:off x="5406854" y="5706860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DADFA17-2060-4BE4-FCFE-6A614A9B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09" y="5545818"/>
            <a:ext cx="453126" cy="302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6496842" y="931165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38DC9-7E44-F22B-9826-C819205F4B9D}"/>
              </a:ext>
            </a:extLst>
          </p:cNvPr>
          <p:cNvSpPr/>
          <p:nvPr/>
        </p:nvSpPr>
        <p:spPr>
          <a:xfrm>
            <a:off x="7220220" y="2543826"/>
            <a:ext cx="2030687" cy="441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مجموع حقوق الملكية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4A304-CE4F-3FEB-73A1-B7E2BD7E8A51}"/>
              </a:ext>
            </a:extLst>
          </p:cNvPr>
          <p:cNvSpPr/>
          <p:nvPr/>
        </p:nvSpPr>
        <p:spPr>
          <a:xfrm>
            <a:off x="179204" y="1200875"/>
            <a:ext cx="2447477" cy="660126"/>
          </a:xfrm>
          <a:custGeom>
            <a:avLst/>
            <a:gdLst>
              <a:gd name="connsiteX0" fmla="*/ 0 w 2447477"/>
              <a:gd name="connsiteY0" fmla="*/ 110023 h 660126"/>
              <a:gd name="connsiteX1" fmla="*/ 110023 w 2447477"/>
              <a:gd name="connsiteY1" fmla="*/ 0 h 660126"/>
              <a:gd name="connsiteX2" fmla="*/ 711429 w 2447477"/>
              <a:gd name="connsiteY2" fmla="*/ 0 h 660126"/>
              <a:gd name="connsiteX3" fmla="*/ 1246013 w 2447477"/>
              <a:gd name="connsiteY3" fmla="*/ 0 h 660126"/>
              <a:gd name="connsiteX4" fmla="*/ 1758322 w 2447477"/>
              <a:gd name="connsiteY4" fmla="*/ 0 h 660126"/>
              <a:gd name="connsiteX5" fmla="*/ 2337454 w 2447477"/>
              <a:gd name="connsiteY5" fmla="*/ 0 h 660126"/>
              <a:gd name="connsiteX6" fmla="*/ 2447477 w 2447477"/>
              <a:gd name="connsiteY6" fmla="*/ 110023 h 660126"/>
              <a:gd name="connsiteX7" fmla="*/ 2447477 w 2447477"/>
              <a:gd name="connsiteY7" fmla="*/ 550103 h 660126"/>
              <a:gd name="connsiteX8" fmla="*/ 2337454 w 2447477"/>
              <a:gd name="connsiteY8" fmla="*/ 660126 h 660126"/>
              <a:gd name="connsiteX9" fmla="*/ 1825145 w 2447477"/>
              <a:gd name="connsiteY9" fmla="*/ 660126 h 660126"/>
              <a:gd name="connsiteX10" fmla="*/ 1268287 w 2447477"/>
              <a:gd name="connsiteY10" fmla="*/ 660126 h 660126"/>
              <a:gd name="connsiteX11" fmla="*/ 733704 w 2447477"/>
              <a:gd name="connsiteY11" fmla="*/ 660126 h 660126"/>
              <a:gd name="connsiteX12" fmla="*/ 110023 w 2447477"/>
              <a:gd name="connsiteY12" fmla="*/ 660126 h 660126"/>
              <a:gd name="connsiteX13" fmla="*/ 0 w 2447477"/>
              <a:gd name="connsiteY13" fmla="*/ 550103 h 660126"/>
              <a:gd name="connsiteX14" fmla="*/ 0 w 2447477"/>
              <a:gd name="connsiteY14" fmla="*/ 110023 h 6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7477" h="660126" extrusionOk="0">
                <a:moveTo>
                  <a:pt x="0" y="110023"/>
                </a:moveTo>
                <a:cubicBezTo>
                  <a:pt x="-7463" y="44655"/>
                  <a:pt x="37456" y="4430"/>
                  <a:pt x="110023" y="0"/>
                </a:cubicBezTo>
                <a:cubicBezTo>
                  <a:pt x="282073" y="-29681"/>
                  <a:pt x="586158" y="14402"/>
                  <a:pt x="711429" y="0"/>
                </a:cubicBezTo>
                <a:cubicBezTo>
                  <a:pt x="836700" y="-14402"/>
                  <a:pt x="1095740" y="-4811"/>
                  <a:pt x="1246013" y="0"/>
                </a:cubicBezTo>
                <a:cubicBezTo>
                  <a:pt x="1396286" y="4811"/>
                  <a:pt x="1587115" y="22741"/>
                  <a:pt x="1758322" y="0"/>
                </a:cubicBezTo>
                <a:cubicBezTo>
                  <a:pt x="1929529" y="-22741"/>
                  <a:pt x="2199509" y="5068"/>
                  <a:pt x="2337454" y="0"/>
                </a:cubicBezTo>
                <a:cubicBezTo>
                  <a:pt x="2404582" y="-13097"/>
                  <a:pt x="2441881" y="48402"/>
                  <a:pt x="2447477" y="110023"/>
                </a:cubicBezTo>
                <a:cubicBezTo>
                  <a:pt x="2429152" y="225393"/>
                  <a:pt x="2429842" y="377244"/>
                  <a:pt x="2447477" y="550103"/>
                </a:cubicBezTo>
                <a:cubicBezTo>
                  <a:pt x="2440128" y="623025"/>
                  <a:pt x="2391971" y="652881"/>
                  <a:pt x="2337454" y="660126"/>
                </a:cubicBezTo>
                <a:cubicBezTo>
                  <a:pt x="2110947" y="676648"/>
                  <a:pt x="1963709" y="664687"/>
                  <a:pt x="1825145" y="660126"/>
                </a:cubicBezTo>
                <a:cubicBezTo>
                  <a:pt x="1686581" y="655565"/>
                  <a:pt x="1520804" y="638082"/>
                  <a:pt x="1268287" y="660126"/>
                </a:cubicBezTo>
                <a:cubicBezTo>
                  <a:pt x="1015770" y="682170"/>
                  <a:pt x="913456" y="686470"/>
                  <a:pt x="733704" y="660126"/>
                </a:cubicBezTo>
                <a:cubicBezTo>
                  <a:pt x="553952" y="633782"/>
                  <a:pt x="361797" y="666748"/>
                  <a:pt x="110023" y="660126"/>
                </a:cubicBezTo>
                <a:cubicBezTo>
                  <a:pt x="52248" y="656416"/>
                  <a:pt x="-4086" y="609287"/>
                  <a:pt x="0" y="550103"/>
                </a:cubicBezTo>
                <a:cubicBezTo>
                  <a:pt x="5443" y="410216"/>
                  <a:pt x="16743" y="215453"/>
                  <a:pt x="0" y="11002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6F460C-168E-1289-11D7-BE1D829A78D9}"/>
              </a:ext>
            </a:extLst>
          </p:cNvPr>
          <p:cNvSpPr/>
          <p:nvPr/>
        </p:nvSpPr>
        <p:spPr>
          <a:xfrm>
            <a:off x="3306611" y="823567"/>
            <a:ext cx="1507151" cy="753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المخزون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B64332-C3BC-5706-A8A5-2A7EF1DF498E}"/>
              </a:ext>
            </a:extLst>
          </p:cNvPr>
          <p:cNvSpPr/>
          <p:nvPr/>
        </p:nvSpPr>
        <p:spPr>
          <a:xfrm>
            <a:off x="5474692" y="5167388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المبيعات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6B564-20C9-8AC0-CA84-E187BB526E89}"/>
              </a:ext>
            </a:extLst>
          </p:cNvPr>
          <p:cNvSpPr/>
          <p:nvPr/>
        </p:nvSpPr>
        <p:spPr>
          <a:xfrm>
            <a:off x="8216689" y="5421497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</a:t>
            </a:r>
            <a:r>
              <a:rPr lang="ar-EG" sz="1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المدينين وأوراق القبض</a:t>
            </a:r>
            <a:endParaRPr lang="en-US" sz="10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58BC5E3-9AA4-5441-02B5-36EC2D95CBA1}"/>
              </a:ext>
            </a:extLst>
          </p:cNvPr>
          <p:cNvSpPr/>
          <p:nvPr/>
        </p:nvSpPr>
        <p:spPr>
          <a:xfrm>
            <a:off x="2352506" y="5528896"/>
            <a:ext cx="2472095" cy="399590"/>
          </a:xfrm>
          <a:custGeom>
            <a:avLst/>
            <a:gdLst>
              <a:gd name="connsiteX0" fmla="*/ 0 w 2472095"/>
              <a:gd name="connsiteY0" fmla="*/ 66600 h 399590"/>
              <a:gd name="connsiteX1" fmla="*/ 66600 w 2472095"/>
              <a:gd name="connsiteY1" fmla="*/ 0 h 399590"/>
              <a:gd name="connsiteX2" fmla="*/ 674713 w 2472095"/>
              <a:gd name="connsiteY2" fmla="*/ 0 h 399590"/>
              <a:gd name="connsiteX3" fmla="*/ 1212659 w 2472095"/>
              <a:gd name="connsiteY3" fmla="*/ 0 h 399590"/>
              <a:gd name="connsiteX4" fmla="*/ 1820771 w 2472095"/>
              <a:gd name="connsiteY4" fmla="*/ 0 h 399590"/>
              <a:gd name="connsiteX5" fmla="*/ 2405495 w 2472095"/>
              <a:gd name="connsiteY5" fmla="*/ 0 h 399590"/>
              <a:gd name="connsiteX6" fmla="*/ 2472095 w 2472095"/>
              <a:gd name="connsiteY6" fmla="*/ 66600 h 399590"/>
              <a:gd name="connsiteX7" fmla="*/ 2472095 w 2472095"/>
              <a:gd name="connsiteY7" fmla="*/ 332990 h 399590"/>
              <a:gd name="connsiteX8" fmla="*/ 2405495 w 2472095"/>
              <a:gd name="connsiteY8" fmla="*/ 399590 h 399590"/>
              <a:gd name="connsiteX9" fmla="*/ 1867549 w 2472095"/>
              <a:gd name="connsiteY9" fmla="*/ 399590 h 399590"/>
              <a:gd name="connsiteX10" fmla="*/ 1259436 w 2472095"/>
              <a:gd name="connsiteY10" fmla="*/ 399590 h 399590"/>
              <a:gd name="connsiteX11" fmla="*/ 721491 w 2472095"/>
              <a:gd name="connsiteY11" fmla="*/ 399590 h 399590"/>
              <a:gd name="connsiteX12" fmla="*/ 66600 w 2472095"/>
              <a:gd name="connsiteY12" fmla="*/ 399590 h 399590"/>
              <a:gd name="connsiteX13" fmla="*/ 0 w 2472095"/>
              <a:gd name="connsiteY13" fmla="*/ 332990 h 399590"/>
              <a:gd name="connsiteX14" fmla="*/ 0 w 247209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18867" y="-4919"/>
                  <a:pt x="471350" y="27579"/>
                  <a:pt x="674713" y="0"/>
                </a:cubicBezTo>
                <a:cubicBezTo>
                  <a:pt x="878076" y="-27579"/>
                  <a:pt x="1079242" y="10016"/>
                  <a:pt x="1212659" y="0"/>
                </a:cubicBezTo>
                <a:cubicBezTo>
                  <a:pt x="1346076" y="-10016"/>
                  <a:pt x="1551160" y="-13549"/>
                  <a:pt x="1820771" y="0"/>
                </a:cubicBezTo>
                <a:cubicBezTo>
                  <a:pt x="2090382" y="13549"/>
                  <a:pt x="2161745" y="29010"/>
                  <a:pt x="2405495" y="0"/>
                </a:cubicBezTo>
                <a:cubicBezTo>
                  <a:pt x="2448256" y="2945"/>
                  <a:pt x="2472391" y="34586"/>
                  <a:pt x="2472095" y="66600"/>
                </a:cubicBezTo>
                <a:cubicBezTo>
                  <a:pt x="2471686" y="145208"/>
                  <a:pt x="2465495" y="278051"/>
                  <a:pt x="2472095" y="332990"/>
                </a:cubicBezTo>
                <a:cubicBezTo>
                  <a:pt x="2475224" y="368370"/>
                  <a:pt x="2442799" y="398465"/>
                  <a:pt x="2405495" y="399590"/>
                </a:cubicBezTo>
                <a:cubicBezTo>
                  <a:pt x="2271778" y="404031"/>
                  <a:pt x="2008440" y="388892"/>
                  <a:pt x="1867549" y="399590"/>
                </a:cubicBezTo>
                <a:cubicBezTo>
                  <a:pt x="1726658" y="410288"/>
                  <a:pt x="1421724" y="386203"/>
                  <a:pt x="1259436" y="399590"/>
                </a:cubicBezTo>
                <a:cubicBezTo>
                  <a:pt x="1097148" y="412977"/>
                  <a:pt x="920168" y="377539"/>
                  <a:pt x="721491" y="399590"/>
                </a:cubicBezTo>
                <a:cubicBezTo>
                  <a:pt x="522814" y="421641"/>
                  <a:pt x="282935" y="40271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720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97" y="9738"/>
                  <a:pt x="515083" y="-27678"/>
                  <a:pt x="651324" y="0"/>
                </a:cubicBezTo>
                <a:cubicBezTo>
                  <a:pt x="787565" y="27678"/>
                  <a:pt x="1064023" y="19887"/>
                  <a:pt x="1282825" y="0"/>
                </a:cubicBezTo>
                <a:cubicBezTo>
                  <a:pt x="1501627" y="-19887"/>
                  <a:pt x="1895339" y="-11563"/>
                  <a:pt x="2405495" y="0"/>
                </a:cubicBezTo>
                <a:cubicBezTo>
                  <a:pt x="2439733" y="3418"/>
                  <a:pt x="2471849" y="25716"/>
                  <a:pt x="2472095" y="66600"/>
                </a:cubicBezTo>
                <a:cubicBezTo>
                  <a:pt x="2472713" y="163177"/>
                  <a:pt x="2478046" y="233743"/>
                  <a:pt x="2472095" y="332990"/>
                </a:cubicBezTo>
                <a:cubicBezTo>
                  <a:pt x="2465938" y="368193"/>
                  <a:pt x="2441459" y="398983"/>
                  <a:pt x="2405495" y="399590"/>
                </a:cubicBezTo>
                <a:cubicBezTo>
                  <a:pt x="2122865" y="369970"/>
                  <a:pt x="2050793" y="428090"/>
                  <a:pt x="1797382" y="399590"/>
                </a:cubicBezTo>
                <a:cubicBezTo>
                  <a:pt x="1543971" y="371090"/>
                  <a:pt x="1375345" y="371654"/>
                  <a:pt x="1189270" y="399590"/>
                </a:cubicBezTo>
                <a:cubicBezTo>
                  <a:pt x="1003195" y="427526"/>
                  <a:pt x="922030" y="414358"/>
                  <a:pt x="674713" y="399590"/>
                </a:cubicBezTo>
                <a:cubicBezTo>
                  <a:pt x="427396" y="384822"/>
                  <a:pt x="315614" y="3706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Accounts Receivable Turnover</a:t>
            </a:r>
            <a:endParaRPr lang="en-US" sz="11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BB2AA4-1EB5-96BC-A26E-7EE3C9AC42D1}"/>
              </a:ext>
            </a:extLst>
          </p:cNvPr>
          <p:cNvSpPr/>
          <p:nvPr/>
        </p:nvSpPr>
        <p:spPr>
          <a:xfrm>
            <a:off x="3282873" y="6303937"/>
            <a:ext cx="2191819" cy="399590"/>
          </a:xfrm>
          <a:custGeom>
            <a:avLst/>
            <a:gdLst>
              <a:gd name="connsiteX0" fmla="*/ 0 w 2191819"/>
              <a:gd name="connsiteY0" fmla="*/ 66600 h 399590"/>
              <a:gd name="connsiteX1" fmla="*/ 66600 w 2191819"/>
              <a:gd name="connsiteY1" fmla="*/ 0 h 399590"/>
              <a:gd name="connsiteX2" fmla="*/ 773393 w 2191819"/>
              <a:gd name="connsiteY2" fmla="*/ 0 h 399590"/>
              <a:gd name="connsiteX3" fmla="*/ 1480185 w 2191819"/>
              <a:gd name="connsiteY3" fmla="*/ 0 h 399590"/>
              <a:gd name="connsiteX4" fmla="*/ 2125219 w 2191819"/>
              <a:gd name="connsiteY4" fmla="*/ 0 h 399590"/>
              <a:gd name="connsiteX5" fmla="*/ 2191819 w 2191819"/>
              <a:gd name="connsiteY5" fmla="*/ 66600 h 399590"/>
              <a:gd name="connsiteX6" fmla="*/ 2191819 w 2191819"/>
              <a:gd name="connsiteY6" fmla="*/ 332990 h 399590"/>
              <a:gd name="connsiteX7" fmla="*/ 2125219 w 2191819"/>
              <a:gd name="connsiteY7" fmla="*/ 399590 h 399590"/>
              <a:gd name="connsiteX8" fmla="*/ 1418426 w 2191819"/>
              <a:gd name="connsiteY8" fmla="*/ 399590 h 399590"/>
              <a:gd name="connsiteX9" fmla="*/ 711634 w 2191819"/>
              <a:gd name="connsiteY9" fmla="*/ 399590 h 399590"/>
              <a:gd name="connsiteX10" fmla="*/ 66600 w 2191819"/>
              <a:gd name="connsiteY10" fmla="*/ 399590 h 399590"/>
              <a:gd name="connsiteX11" fmla="*/ 0 w 2191819"/>
              <a:gd name="connsiteY11" fmla="*/ 332990 h 399590"/>
              <a:gd name="connsiteX12" fmla="*/ 0 w 219181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181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766" y="12209"/>
                  <a:pt x="612037" y="-2789"/>
                  <a:pt x="773393" y="0"/>
                </a:cubicBezTo>
                <a:cubicBezTo>
                  <a:pt x="934749" y="2789"/>
                  <a:pt x="1161168" y="24080"/>
                  <a:pt x="1480185" y="0"/>
                </a:cubicBezTo>
                <a:cubicBezTo>
                  <a:pt x="1799202" y="-24080"/>
                  <a:pt x="1830929" y="22738"/>
                  <a:pt x="2125219" y="0"/>
                </a:cubicBezTo>
                <a:cubicBezTo>
                  <a:pt x="2157556" y="-436"/>
                  <a:pt x="2194718" y="28393"/>
                  <a:pt x="2191819" y="66600"/>
                </a:cubicBezTo>
                <a:cubicBezTo>
                  <a:pt x="2201293" y="138300"/>
                  <a:pt x="2179327" y="226928"/>
                  <a:pt x="2191819" y="332990"/>
                </a:cubicBezTo>
                <a:cubicBezTo>
                  <a:pt x="2182997" y="369513"/>
                  <a:pt x="2161521" y="398583"/>
                  <a:pt x="2125219" y="399590"/>
                </a:cubicBezTo>
                <a:cubicBezTo>
                  <a:pt x="1874737" y="368643"/>
                  <a:pt x="1640519" y="421680"/>
                  <a:pt x="1418426" y="399590"/>
                </a:cubicBezTo>
                <a:cubicBezTo>
                  <a:pt x="1196333" y="377500"/>
                  <a:pt x="960315" y="391313"/>
                  <a:pt x="711634" y="399590"/>
                </a:cubicBezTo>
                <a:cubicBezTo>
                  <a:pt x="462953" y="407867"/>
                  <a:pt x="378010" y="414774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19181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6619" y="28164"/>
                  <a:pt x="596031" y="20308"/>
                  <a:pt x="752806" y="0"/>
                </a:cubicBezTo>
                <a:cubicBezTo>
                  <a:pt x="909581" y="-20308"/>
                  <a:pt x="1181130" y="33281"/>
                  <a:pt x="1480185" y="0"/>
                </a:cubicBezTo>
                <a:cubicBezTo>
                  <a:pt x="1779240" y="-33281"/>
                  <a:pt x="1889513" y="-32164"/>
                  <a:pt x="2125219" y="0"/>
                </a:cubicBezTo>
                <a:cubicBezTo>
                  <a:pt x="2159457" y="3418"/>
                  <a:pt x="2191573" y="25716"/>
                  <a:pt x="2191819" y="66600"/>
                </a:cubicBezTo>
                <a:cubicBezTo>
                  <a:pt x="2192437" y="163177"/>
                  <a:pt x="2197770" y="233743"/>
                  <a:pt x="2191819" y="332990"/>
                </a:cubicBezTo>
                <a:cubicBezTo>
                  <a:pt x="2185662" y="368193"/>
                  <a:pt x="2161183" y="398983"/>
                  <a:pt x="2125219" y="399590"/>
                </a:cubicBezTo>
                <a:cubicBezTo>
                  <a:pt x="1895895" y="394578"/>
                  <a:pt x="1735229" y="420047"/>
                  <a:pt x="1418426" y="399590"/>
                </a:cubicBezTo>
                <a:cubicBezTo>
                  <a:pt x="1101623" y="379133"/>
                  <a:pt x="984209" y="381324"/>
                  <a:pt x="711634" y="399590"/>
                </a:cubicBezTo>
                <a:cubicBezTo>
                  <a:pt x="439059" y="417856"/>
                  <a:pt x="300193" y="40000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2/(أول المدة + أخر )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3D0D135-9F37-67AF-D0A7-2E87BB212976}"/>
              </a:ext>
            </a:extLst>
          </p:cNvPr>
          <p:cNvSpPr/>
          <p:nvPr/>
        </p:nvSpPr>
        <p:spPr>
          <a:xfrm>
            <a:off x="5615190" y="5837419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المدينين وأوراق القبض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6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0" grpId="0" animBg="1"/>
      <p:bldP spid="2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العملاء</a:t>
            </a:r>
            <a:endParaRPr lang="en-US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6175646" y="194491"/>
            <a:ext cx="2622235" cy="399590"/>
          </a:xfrm>
          <a:custGeom>
            <a:avLst/>
            <a:gdLst>
              <a:gd name="connsiteX0" fmla="*/ 0 w 2622235"/>
              <a:gd name="connsiteY0" fmla="*/ 66600 h 399590"/>
              <a:gd name="connsiteX1" fmla="*/ 66600 w 2622235"/>
              <a:gd name="connsiteY1" fmla="*/ 0 h 399590"/>
              <a:gd name="connsiteX2" fmla="*/ 713749 w 2622235"/>
              <a:gd name="connsiteY2" fmla="*/ 0 h 399590"/>
              <a:gd name="connsiteX3" fmla="*/ 1286227 w 2622235"/>
              <a:gd name="connsiteY3" fmla="*/ 0 h 399590"/>
              <a:gd name="connsiteX4" fmla="*/ 1933376 w 2622235"/>
              <a:gd name="connsiteY4" fmla="*/ 0 h 399590"/>
              <a:gd name="connsiteX5" fmla="*/ 2555635 w 2622235"/>
              <a:gd name="connsiteY5" fmla="*/ 0 h 399590"/>
              <a:gd name="connsiteX6" fmla="*/ 2622235 w 2622235"/>
              <a:gd name="connsiteY6" fmla="*/ 66600 h 399590"/>
              <a:gd name="connsiteX7" fmla="*/ 2622235 w 2622235"/>
              <a:gd name="connsiteY7" fmla="*/ 332990 h 399590"/>
              <a:gd name="connsiteX8" fmla="*/ 2555635 w 2622235"/>
              <a:gd name="connsiteY8" fmla="*/ 399590 h 399590"/>
              <a:gd name="connsiteX9" fmla="*/ 1983157 w 2622235"/>
              <a:gd name="connsiteY9" fmla="*/ 399590 h 399590"/>
              <a:gd name="connsiteX10" fmla="*/ 1336008 w 2622235"/>
              <a:gd name="connsiteY10" fmla="*/ 399590 h 399590"/>
              <a:gd name="connsiteX11" fmla="*/ 763530 w 2622235"/>
              <a:gd name="connsiteY11" fmla="*/ 399590 h 399590"/>
              <a:gd name="connsiteX12" fmla="*/ 66600 w 2622235"/>
              <a:gd name="connsiteY12" fmla="*/ 399590 h 399590"/>
              <a:gd name="connsiteX13" fmla="*/ 0 w 2622235"/>
              <a:gd name="connsiteY13" fmla="*/ 332990 h 399590"/>
              <a:gd name="connsiteX14" fmla="*/ 0 w 262223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223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89804" y="19861"/>
                  <a:pt x="457400" y="-9045"/>
                  <a:pt x="713749" y="0"/>
                </a:cubicBezTo>
                <a:cubicBezTo>
                  <a:pt x="970098" y="9045"/>
                  <a:pt x="1042079" y="24820"/>
                  <a:pt x="1286227" y="0"/>
                </a:cubicBezTo>
                <a:cubicBezTo>
                  <a:pt x="1530375" y="-24820"/>
                  <a:pt x="1763561" y="-19889"/>
                  <a:pt x="1933376" y="0"/>
                </a:cubicBezTo>
                <a:cubicBezTo>
                  <a:pt x="2103191" y="19889"/>
                  <a:pt x="2266403" y="8155"/>
                  <a:pt x="2555635" y="0"/>
                </a:cubicBezTo>
                <a:cubicBezTo>
                  <a:pt x="2598396" y="2945"/>
                  <a:pt x="2622531" y="34586"/>
                  <a:pt x="2622235" y="66600"/>
                </a:cubicBezTo>
                <a:cubicBezTo>
                  <a:pt x="2621826" y="145208"/>
                  <a:pt x="2615635" y="278051"/>
                  <a:pt x="2622235" y="332990"/>
                </a:cubicBezTo>
                <a:cubicBezTo>
                  <a:pt x="2625364" y="368370"/>
                  <a:pt x="2592939" y="398465"/>
                  <a:pt x="2555635" y="399590"/>
                </a:cubicBezTo>
                <a:cubicBezTo>
                  <a:pt x="2331547" y="381120"/>
                  <a:pt x="2140491" y="427159"/>
                  <a:pt x="1983157" y="399590"/>
                </a:cubicBezTo>
                <a:cubicBezTo>
                  <a:pt x="1825823" y="372021"/>
                  <a:pt x="1515352" y="391871"/>
                  <a:pt x="1336008" y="399590"/>
                </a:cubicBezTo>
                <a:cubicBezTo>
                  <a:pt x="1156664" y="407309"/>
                  <a:pt x="992680" y="415939"/>
                  <a:pt x="763530" y="399590"/>
                </a:cubicBezTo>
                <a:cubicBezTo>
                  <a:pt x="534380" y="383241"/>
                  <a:pt x="378975" y="410830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2223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9010" y="-9488"/>
                  <a:pt x="397867" y="-5607"/>
                  <a:pt x="688859" y="0"/>
                </a:cubicBezTo>
                <a:cubicBezTo>
                  <a:pt x="979851" y="5607"/>
                  <a:pt x="1108536" y="7533"/>
                  <a:pt x="1360898" y="0"/>
                </a:cubicBezTo>
                <a:cubicBezTo>
                  <a:pt x="1613260" y="-7533"/>
                  <a:pt x="2096637" y="-3287"/>
                  <a:pt x="2555635" y="0"/>
                </a:cubicBezTo>
                <a:cubicBezTo>
                  <a:pt x="2589873" y="3418"/>
                  <a:pt x="2621989" y="25716"/>
                  <a:pt x="2622235" y="66600"/>
                </a:cubicBezTo>
                <a:cubicBezTo>
                  <a:pt x="2622853" y="163177"/>
                  <a:pt x="2628186" y="233743"/>
                  <a:pt x="2622235" y="332990"/>
                </a:cubicBezTo>
                <a:cubicBezTo>
                  <a:pt x="2616078" y="368193"/>
                  <a:pt x="2591599" y="398983"/>
                  <a:pt x="2555635" y="399590"/>
                </a:cubicBezTo>
                <a:cubicBezTo>
                  <a:pt x="2271676" y="369444"/>
                  <a:pt x="2210258" y="373863"/>
                  <a:pt x="1908486" y="399590"/>
                </a:cubicBezTo>
                <a:cubicBezTo>
                  <a:pt x="1606714" y="425317"/>
                  <a:pt x="1550814" y="392135"/>
                  <a:pt x="1261337" y="399590"/>
                </a:cubicBezTo>
                <a:cubicBezTo>
                  <a:pt x="971860" y="407045"/>
                  <a:pt x="829991" y="378384"/>
                  <a:pt x="713749" y="399590"/>
                </a:cubicBezTo>
                <a:cubicBezTo>
                  <a:pt x="597507" y="420796"/>
                  <a:pt x="356456" y="40351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Ratios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374175" y="1664580"/>
            <a:ext cx="1710230" cy="469856"/>
          </a:xfrm>
          <a:custGeom>
            <a:avLst/>
            <a:gdLst>
              <a:gd name="connsiteX0" fmla="*/ 0 w 1710230"/>
              <a:gd name="connsiteY0" fmla="*/ 78311 h 469856"/>
              <a:gd name="connsiteX1" fmla="*/ 78311 w 1710230"/>
              <a:gd name="connsiteY1" fmla="*/ 0 h 469856"/>
              <a:gd name="connsiteX2" fmla="*/ 611716 w 1710230"/>
              <a:gd name="connsiteY2" fmla="*/ 0 h 469856"/>
              <a:gd name="connsiteX3" fmla="*/ 1145122 w 1710230"/>
              <a:gd name="connsiteY3" fmla="*/ 0 h 469856"/>
              <a:gd name="connsiteX4" fmla="*/ 1631919 w 1710230"/>
              <a:gd name="connsiteY4" fmla="*/ 0 h 469856"/>
              <a:gd name="connsiteX5" fmla="*/ 1710230 w 1710230"/>
              <a:gd name="connsiteY5" fmla="*/ 78311 h 469856"/>
              <a:gd name="connsiteX6" fmla="*/ 1710230 w 1710230"/>
              <a:gd name="connsiteY6" fmla="*/ 391545 h 469856"/>
              <a:gd name="connsiteX7" fmla="*/ 1631919 w 1710230"/>
              <a:gd name="connsiteY7" fmla="*/ 469856 h 469856"/>
              <a:gd name="connsiteX8" fmla="*/ 1098514 w 1710230"/>
              <a:gd name="connsiteY8" fmla="*/ 469856 h 469856"/>
              <a:gd name="connsiteX9" fmla="*/ 565108 w 1710230"/>
              <a:gd name="connsiteY9" fmla="*/ 469856 h 469856"/>
              <a:gd name="connsiteX10" fmla="*/ 78311 w 1710230"/>
              <a:gd name="connsiteY10" fmla="*/ 469856 h 469856"/>
              <a:gd name="connsiteX11" fmla="*/ 0 w 1710230"/>
              <a:gd name="connsiteY11" fmla="*/ 391545 h 469856"/>
              <a:gd name="connsiteX12" fmla="*/ 0 w 1710230"/>
              <a:gd name="connsiteY12" fmla="*/ 78311 h 46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469856" fill="none" extrusionOk="0">
                <a:moveTo>
                  <a:pt x="0" y="78311"/>
                </a:moveTo>
                <a:cubicBezTo>
                  <a:pt x="-3336" y="33042"/>
                  <a:pt x="41559" y="-7502"/>
                  <a:pt x="78311" y="0"/>
                </a:cubicBezTo>
                <a:cubicBezTo>
                  <a:pt x="297219" y="-25505"/>
                  <a:pt x="453791" y="-4934"/>
                  <a:pt x="611716" y="0"/>
                </a:cubicBezTo>
                <a:cubicBezTo>
                  <a:pt x="769641" y="4934"/>
                  <a:pt x="887398" y="7640"/>
                  <a:pt x="1145122" y="0"/>
                </a:cubicBezTo>
                <a:cubicBezTo>
                  <a:pt x="1402846" y="-7640"/>
                  <a:pt x="1430406" y="-21618"/>
                  <a:pt x="1631919" y="0"/>
                </a:cubicBezTo>
                <a:cubicBezTo>
                  <a:pt x="1669946" y="-512"/>
                  <a:pt x="1716481" y="31988"/>
                  <a:pt x="1710230" y="78311"/>
                </a:cubicBezTo>
                <a:cubicBezTo>
                  <a:pt x="1719023" y="208155"/>
                  <a:pt x="1698757" y="265391"/>
                  <a:pt x="1710230" y="391545"/>
                </a:cubicBezTo>
                <a:cubicBezTo>
                  <a:pt x="1702187" y="434559"/>
                  <a:pt x="1672383" y="464006"/>
                  <a:pt x="1631919" y="469856"/>
                </a:cubicBezTo>
                <a:cubicBezTo>
                  <a:pt x="1511495" y="493045"/>
                  <a:pt x="1280624" y="466665"/>
                  <a:pt x="1098514" y="469856"/>
                </a:cubicBezTo>
                <a:cubicBezTo>
                  <a:pt x="916404" y="473047"/>
                  <a:pt x="717800" y="481828"/>
                  <a:pt x="565108" y="469856"/>
                </a:cubicBezTo>
                <a:cubicBezTo>
                  <a:pt x="412416" y="457884"/>
                  <a:pt x="277091" y="487947"/>
                  <a:pt x="78311" y="469856"/>
                </a:cubicBezTo>
                <a:cubicBezTo>
                  <a:pt x="34805" y="468869"/>
                  <a:pt x="-2000" y="432818"/>
                  <a:pt x="0" y="391545"/>
                </a:cubicBezTo>
                <a:cubicBezTo>
                  <a:pt x="-13692" y="246368"/>
                  <a:pt x="-14207" y="201329"/>
                  <a:pt x="0" y="78311"/>
                </a:cubicBezTo>
                <a:close/>
              </a:path>
              <a:path w="1710230" h="469856" stroke="0" extrusionOk="0">
                <a:moveTo>
                  <a:pt x="0" y="78311"/>
                </a:moveTo>
                <a:cubicBezTo>
                  <a:pt x="2736" y="31131"/>
                  <a:pt x="34645" y="3095"/>
                  <a:pt x="78311" y="0"/>
                </a:cubicBezTo>
                <a:cubicBezTo>
                  <a:pt x="325677" y="2954"/>
                  <a:pt x="361233" y="-14554"/>
                  <a:pt x="596180" y="0"/>
                </a:cubicBezTo>
                <a:cubicBezTo>
                  <a:pt x="831127" y="14554"/>
                  <a:pt x="1017463" y="-24333"/>
                  <a:pt x="1145122" y="0"/>
                </a:cubicBezTo>
                <a:cubicBezTo>
                  <a:pt x="1272781" y="24333"/>
                  <a:pt x="1404655" y="-24276"/>
                  <a:pt x="1631919" y="0"/>
                </a:cubicBezTo>
                <a:cubicBezTo>
                  <a:pt x="1670104" y="6804"/>
                  <a:pt x="1709729" y="26711"/>
                  <a:pt x="1710230" y="78311"/>
                </a:cubicBezTo>
                <a:cubicBezTo>
                  <a:pt x="1696343" y="202449"/>
                  <a:pt x="1710696" y="264726"/>
                  <a:pt x="1710230" y="391545"/>
                </a:cubicBezTo>
                <a:cubicBezTo>
                  <a:pt x="1707497" y="434094"/>
                  <a:pt x="1667858" y="464436"/>
                  <a:pt x="1631919" y="469856"/>
                </a:cubicBezTo>
                <a:cubicBezTo>
                  <a:pt x="1486079" y="480374"/>
                  <a:pt x="1224622" y="454768"/>
                  <a:pt x="1098514" y="469856"/>
                </a:cubicBezTo>
                <a:cubicBezTo>
                  <a:pt x="972406" y="484944"/>
                  <a:pt x="730719" y="495345"/>
                  <a:pt x="565108" y="469856"/>
                </a:cubicBezTo>
                <a:cubicBezTo>
                  <a:pt x="399497" y="444367"/>
                  <a:pt x="245945" y="446759"/>
                  <a:pt x="78311" y="469856"/>
                </a:cubicBezTo>
                <a:cubicBezTo>
                  <a:pt x="41307" y="475719"/>
                  <a:pt x="-4486" y="426757"/>
                  <a:pt x="0" y="391545"/>
                </a:cubicBezTo>
                <a:cubicBezTo>
                  <a:pt x="-14793" y="237670"/>
                  <a:pt x="13256" y="165796"/>
                  <a:pt x="0" y="7831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موارد</a:t>
            </a:r>
            <a:endParaRPr lang="en-US" sz="28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493885" y="1673403"/>
            <a:ext cx="1972595" cy="399590"/>
          </a:xfrm>
          <a:custGeom>
            <a:avLst/>
            <a:gdLst>
              <a:gd name="connsiteX0" fmla="*/ 0 w 1972595"/>
              <a:gd name="connsiteY0" fmla="*/ 66600 h 399590"/>
              <a:gd name="connsiteX1" fmla="*/ 66600 w 1972595"/>
              <a:gd name="connsiteY1" fmla="*/ 0 h 399590"/>
              <a:gd name="connsiteX2" fmla="*/ 698126 w 1972595"/>
              <a:gd name="connsiteY2" fmla="*/ 0 h 399590"/>
              <a:gd name="connsiteX3" fmla="*/ 1329651 w 1972595"/>
              <a:gd name="connsiteY3" fmla="*/ 0 h 399590"/>
              <a:gd name="connsiteX4" fmla="*/ 1905995 w 1972595"/>
              <a:gd name="connsiteY4" fmla="*/ 0 h 399590"/>
              <a:gd name="connsiteX5" fmla="*/ 1972595 w 1972595"/>
              <a:gd name="connsiteY5" fmla="*/ 66600 h 399590"/>
              <a:gd name="connsiteX6" fmla="*/ 1972595 w 1972595"/>
              <a:gd name="connsiteY6" fmla="*/ 332990 h 399590"/>
              <a:gd name="connsiteX7" fmla="*/ 1905995 w 1972595"/>
              <a:gd name="connsiteY7" fmla="*/ 399590 h 399590"/>
              <a:gd name="connsiteX8" fmla="*/ 1274469 w 1972595"/>
              <a:gd name="connsiteY8" fmla="*/ 399590 h 399590"/>
              <a:gd name="connsiteX9" fmla="*/ 642944 w 1972595"/>
              <a:gd name="connsiteY9" fmla="*/ 399590 h 399590"/>
              <a:gd name="connsiteX10" fmla="*/ 66600 w 1972595"/>
              <a:gd name="connsiteY10" fmla="*/ 399590 h 399590"/>
              <a:gd name="connsiteX11" fmla="*/ 0 w 1972595"/>
              <a:gd name="connsiteY11" fmla="*/ 332990 h 399590"/>
              <a:gd name="connsiteX12" fmla="*/ 0 w 1972595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2595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69329" y="-23255"/>
                  <a:pt x="402413" y="-9495"/>
                  <a:pt x="698126" y="0"/>
                </a:cubicBezTo>
                <a:cubicBezTo>
                  <a:pt x="993839" y="9495"/>
                  <a:pt x="1167057" y="-23846"/>
                  <a:pt x="1329651" y="0"/>
                </a:cubicBezTo>
                <a:cubicBezTo>
                  <a:pt x="1492246" y="23846"/>
                  <a:pt x="1705145" y="19052"/>
                  <a:pt x="1905995" y="0"/>
                </a:cubicBezTo>
                <a:cubicBezTo>
                  <a:pt x="1938332" y="-436"/>
                  <a:pt x="1975494" y="28393"/>
                  <a:pt x="1972595" y="66600"/>
                </a:cubicBezTo>
                <a:cubicBezTo>
                  <a:pt x="1982069" y="138300"/>
                  <a:pt x="1960103" y="226928"/>
                  <a:pt x="1972595" y="332990"/>
                </a:cubicBezTo>
                <a:cubicBezTo>
                  <a:pt x="1963773" y="369513"/>
                  <a:pt x="1942297" y="398583"/>
                  <a:pt x="1905995" y="399590"/>
                </a:cubicBezTo>
                <a:cubicBezTo>
                  <a:pt x="1598294" y="418873"/>
                  <a:pt x="1420646" y="409683"/>
                  <a:pt x="1274469" y="399590"/>
                </a:cubicBezTo>
                <a:cubicBezTo>
                  <a:pt x="1128292" y="389497"/>
                  <a:pt x="822701" y="379710"/>
                  <a:pt x="642944" y="399590"/>
                </a:cubicBezTo>
                <a:cubicBezTo>
                  <a:pt x="463188" y="419470"/>
                  <a:pt x="255992" y="3962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725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5264" y="6584"/>
                  <a:pt x="534754" y="27480"/>
                  <a:pt x="679732" y="0"/>
                </a:cubicBezTo>
                <a:cubicBezTo>
                  <a:pt x="824710" y="-27480"/>
                  <a:pt x="1114967" y="23709"/>
                  <a:pt x="1329651" y="0"/>
                </a:cubicBezTo>
                <a:cubicBezTo>
                  <a:pt x="1544335" y="-23709"/>
                  <a:pt x="1627162" y="1885"/>
                  <a:pt x="1905995" y="0"/>
                </a:cubicBezTo>
                <a:cubicBezTo>
                  <a:pt x="1940233" y="3418"/>
                  <a:pt x="1972349" y="25716"/>
                  <a:pt x="1972595" y="66600"/>
                </a:cubicBezTo>
                <a:cubicBezTo>
                  <a:pt x="1973213" y="163177"/>
                  <a:pt x="1978546" y="233743"/>
                  <a:pt x="1972595" y="332990"/>
                </a:cubicBezTo>
                <a:cubicBezTo>
                  <a:pt x="1966438" y="368193"/>
                  <a:pt x="1941959" y="398983"/>
                  <a:pt x="1905995" y="399590"/>
                </a:cubicBezTo>
                <a:cubicBezTo>
                  <a:pt x="1769174" y="368166"/>
                  <a:pt x="1470486" y="385464"/>
                  <a:pt x="1274469" y="399590"/>
                </a:cubicBezTo>
                <a:cubicBezTo>
                  <a:pt x="1078452" y="413716"/>
                  <a:pt x="882080" y="397473"/>
                  <a:pt x="642944" y="399590"/>
                </a:cubicBezTo>
                <a:cubicBezTo>
                  <a:pt x="403809" y="401707"/>
                  <a:pt x="209221" y="38878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EFBA0A-5D84-6F14-3D83-CE4260C65C7E}"/>
              </a:ext>
            </a:extLst>
          </p:cNvPr>
          <p:cNvSpPr/>
          <p:nvPr/>
        </p:nvSpPr>
        <p:spPr>
          <a:xfrm>
            <a:off x="3433107" y="194491"/>
            <a:ext cx="2472095" cy="399590"/>
          </a:xfrm>
          <a:custGeom>
            <a:avLst/>
            <a:gdLst>
              <a:gd name="connsiteX0" fmla="*/ 0 w 2472095"/>
              <a:gd name="connsiteY0" fmla="*/ 66600 h 399590"/>
              <a:gd name="connsiteX1" fmla="*/ 66600 w 2472095"/>
              <a:gd name="connsiteY1" fmla="*/ 0 h 399590"/>
              <a:gd name="connsiteX2" fmla="*/ 674713 w 2472095"/>
              <a:gd name="connsiteY2" fmla="*/ 0 h 399590"/>
              <a:gd name="connsiteX3" fmla="*/ 1212659 w 2472095"/>
              <a:gd name="connsiteY3" fmla="*/ 0 h 399590"/>
              <a:gd name="connsiteX4" fmla="*/ 1820771 w 2472095"/>
              <a:gd name="connsiteY4" fmla="*/ 0 h 399590"/>
              <a:gd name="connsiteX5" fmla="*/ 2405495 w 2472095"/>
              <a:gd name="connsiteY5" fmla="*/ 0 h 399590"/>
              <a:gd name="connsiteX6" fmla="*/ 2472095 w 2472095"/>
              <a:gd name="connsiteY6" fmla="*/ 66600 h 399590"/>
              <a:gd name="connsiteX7" fmla="*/ 2472095 w 2472095"/>
              <a:gd name="connsiteY7" fmla="*/ 332990 h 399590"/>
              <a:gd name="connsiteX8" fmla="*/ 2405495 w 2472095"/>
              <a:gd name="connsiteY8" fmla="*/ 399590 h 399590"/>
              <a:gd name="connsiteX9" fmla="*/ 1867549 w 2472095"/>
              <a:gd name="connsiteY9" fmla="*/ 399590 h 399590"/>
              <a:gd name="connsiteX10" fmla="*/ 1259436 w 2472095"/>
              <a:gd name="connsiteY10" fmla="*/ 399590 h 399590"/>
              <a:gd name="connsiteX11" fmla="*/ 721491 w 2472095"/>
              <a:gd name="connsiteY11" fmla="*/ 399590 h 399590"/>
              <a:gd name="connsiteX12" fmla="*/ 66600 w 2472095"/>
              <a:gd name="connsiteY12" fmla="*/ 399590 h 399590"/>
              <a:gd name="connsiteX13" fmla="*/ 0 w 2472095"/>
              <a:gd name="connsiteY13" fmla="*/ 332990 h 399590"/>
              <a:gd name="connsiteX14" fmla="*/ 0 w 247209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18867" y="-4919"/>
                  <a:pt x="471350" y="27579"/>
                  <a:pt x="674713" y="0"/>
                </a:cubicBezTo>
                <a:cubicBezTo>
                  <a:pt x="878076" y="-27579"/>
                  <a:pt x="1079242" y="10016"/>
                  <a:pt x="1212659" y="0"/>
                </a:cubicBezTo>
                <a:cubicBezTo>
                  <a:pt x="1346076" y="-10016"/>
                  <a:pt x="1551160" y="-13549"/>
                  <a:pt x="1820771" y="0"/>
                </a:cubicBezTo>
                <a:cubicBezTo>
                  <a:pt x="2090382" y="13549"/>
                  <a:pt x="2161745" y="29010"/>
                  <a:pt x="2405495" y="0"/>
                </a:cubicBezTo>
                <a:cubicBezTo>
                  <a:pt x="2448256" y="2945"/>
                  <a:pt x="2472391" y="34586"/>
                  <a:pt x="2472095" y="66600"/>
                </a:cubicBezTo>
                <a:cubicBezTo>
                  <a:pt x="2471686" y="145208"/>
                  <a:pt x="2465495" y="278051"/>
                  <a:pt x="2472095" y="332990"/>
                </a:cubicBezTo>
                <a:cubicBezTo>
                  <a:pt x="2475224" y="368370"/>
                  <a:pt x="2442799" y="398465"/>
                  <a:pt x="2405495" y="399590"/>
                </a:cubicBezTo>
                <a:cubicBezTo>
                  <a:pt x="2271778" y="404031"/>
                  <a:pt x="2008440" y="388892"/>
                  <a:pt x="1867549" y="399590"/>
                </a:cubicBezTo>
                <a:cubicBezTo>
                  <a:pt x="1726658" y="410288"/>
                  <a:pt x="1421724" y="386203"/>
                  <a:pt x="1259436" y="399590"/>
                </a:cubicBezTo>
                <a:cubicBezTo>
                  <a:pt x="1097148" y="412977"/>
                  <a:pt x="920168" y="377539"/>
                  <a:pt x="721491" y="399590"/>
                </a:cubicBezTo>
                <a:cubicBezTo>
                  <a:pt x="522814" y="421641"/>
                  <a:pt x="282935" y="40271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720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97" y="9738"/>
                  <a:pt x="515083" y="-27678"/>
                  <a:pt x="651324" y="0"/>
                </a:cubicBezTo>
                <a:cubicBezTo>
                  <a:pt x="787565" y="27678"/>
                  <a:pt x="1064023" y="19887"/>
                  <a:pt x="1282825" y="0"/>
                </a:cubicBezTo>
                <a:cubicBezTo>
                  <a:pt x="1501627" y="-19887"/>
                  <a:pt x="1895339" y="-11563"/>
                  <a:pt x="2405495" y="0"/>
                </a:cubicBezTo>
                <a:cubicBezTo>
                  <a:pt x="2439733" y="3418"/>
                  <a:pt x="2471849" y="25716"/>
                  <a:pt x="2472095" y="66600"/>
                </a:cubicBezTo>
                <a:cubicBezTo>
                  <a:pt x="2472713" y="163177"/>
                  <a:pt x="2478046" y="233743"/>
                  <a:pt x="2472095" y="332990"/>
                </a:cubicBezTo>
                <a:cubicBezTo>
                  <a:pt x="2465938" y="368193"/>
                  <a:pt x="2441459" y="398983"/>
                  <a:pt x="2405495" y="399590"/>
                </a:cubicBezTo>
                <a:cubicBezTo>
                  <a:pt x="2122865" y="369970"/>
                  <a:pt x="2050793" y="428090"/>
                  <a:pt x="1797382" y="399590"/>
                </a:cubicBezTo>
                <a:cubicBezTo>
                  <a:pt x="1543971" y="371090"/>
                  <a:pt x="1375345" y="371654"/>
                  <a:pt x="1189270" y="399590"/>
                </a:cubicBezTo>
                <a:cubicBezTo>
                  <a:pt x="1003195" y="427526"/>
                  <a:pt x="922030" y="414358"/>
                  <a:pt x="674713" y="399590"/>
                </a:cubicBezTo>
                <a:cubicBezTo>
                  <a:pt x="427396" y="384822"/>
                  <a:pt x="315614" y="3706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معدلات الدوران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B8B09BF-BB8C-14DF-87CF-E1A9AD86430C}"/>
              </a:ext>
            </a:extLst>
          </p:cNvPr>
          <p:cNvSpPr/>
          <p:nvPr/>
        </p:nvSpPr>
        <p:spPr>
          <a:xfrm>
            <a:off x="7001112" y="3322078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 المبيعات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33A9FF-DB93-5FC4-A890-F118D725E39A}"/>
              </a:ext>
            </a:extLst>
          </p:cNvPr>
          <p:cNvSpPr/>
          <p:nvPr/>
        </p:nvSpPr>
        <p:spPr>
          <a:xfrm>
            <a:off x="6920168" y="4016612"/>
            <a:ext cx="1971124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4A5F5A-3950-3018-CD90-FCAC5D63D1DE}"/>
              </a:ext>
            </a:extLst>
          </p:cNvPr>
          <p:cNvCxnSpPr>
            <a:cxnSpLocks/>
          </p:cNvCxnSpPr>
          <p:nvPr/>
        </p:nvCxnSpPr>
        <p:spPr>
          <a:xfrm flipH="1">
            <a:off x="7077027" y="3906539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4D7796E-6D4A-A382-C718-8B2690011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05" y="3714528"/>
            <a:ext cx="453126" cy="30208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6BC0838-EC23-4A9A-3909-59BEBC7C085F}"/>
              </a:ext>
            </a:extLst>
          </p:cNvPr>
          <p:cNvSpPr/>
          <p:nvPr/>
        </p:nvSpPr>
        <p:spPr>
          <a:xfrm>
            <a:off x="9743109" y="3576187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</a:t>
            </a:r>
            <a:r>
              <a:rPr lang="ar-EG" sz="1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المدينين وأوراق القبض</a:t>
            </a:r>
            <a:endParaRPr lang="en-US" sz="10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73EE5A-FC8E-0D1B-A71C-DA855E33E1D3}"/>
              </a:ext>
            </a:extLst>
          </p:cNvPr>
          <p:cNvSpPr/>
          <p:nvPr/>
        </p:nvSpPr>
        <p:spPr>
          <a:xfrm>
            <a:off x="3878926" y="3683586"/>
            <a:ext cx="2472095" cy="399590"/>
          </a:xfrm>
          <a:custGeom>
            <a:avLst/>
            <a:gdLst>
              <a:gd name="connsiteX0" fmla="*/ 0 w 2472095"/>
              <a:gd name="connsiteY0" fmla="*/ 66600 h 399590"/>
              <a:gd name="connsiteX1" fmla="*/ 66600 w 2472095"/>
              <a:gd name="connsiteY1" fmla="*/ 0 h 399590"/>
              <a:gd name="connsiteX2" fmla="*/ 674713 w 2472095"/>
              <a:gd name="connsiteY2" fmla="*/ 0 h 399590"/>
              <a:gd name="connsiteX3" fmla="*/ 1212659 w 2472095"/>
              <a:gd name="connsiteY3" fmla="*/ 0 h 399590"/>
              <a:gd name="connsiteX4" fmla="*/ 1820771 w 2472095"/>
              <a:gd name="connsiteY4" fmla="*/ 0 h 399590"/>
              <a:gd name="connsiteX5" fmla="*/ 2405495 w 2472095"/>
              <a:gd name="connsiteY5" fmla="*/ 0 h 399590"/>
              <a:gd name="connsiteX6" fmla="*/ 2472095 w 2472095"/>
              <a:gd name="connsiteY6" fmla="*/ 66600 h 399590"/>
              <a:gd name="connsiteX7" fmla="*/ 2472095 w 2472095"/>
              <a:gd name="connsiteY7" fmla="*/ 332990 h 399590"/>
              <a:gd name="connsiteX8" fmla="*/ 2405495 w 2472095"/>
              <a:gd name="connsiteY8" fmla="*/ 399590 h 399590"/>
              <a:gd name="connsiteX9" fmla="*/ 1867549 w 2472095"/>
              <a:gd name="connsiteY9" fmla="*/ 399590 h 399590"/>
              <a:gd name="connsiteX10" fmla="*/ 1259436 w 2472095"/>
              <a:gd name="connsiteY10" fmla="*/ 399590 h 399590"/>
              <a:gd name="connsiteX11" fmla="*/ 721491 w 2472095"/>
              <a:gd name="connsiteY11" fmla="*/ 399590 h 399590"/>
              <a:gd name="connsiteX12" fmla="*/ 66600 w 2472095"/>
              <a:gd name="connsiteY12" fmla="*/ 399590 h 399590"/>
              <a:gd name="connsiteX13" fmla="*/ 0 w 2472095"/>
              <a:gd name="connsiteY13" fmla="*/ 332990 h 399590"/>
              <a:gd name="connsiteX14" fmla="*/ 0 w 247209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18867" y="-4919"/>
                  <a:pt x="471350" y="27579"/>
                  <a:pt x="674713" y="0"/>
                </a:cubicBezTo>
                <a:cubicBezTo>
                  <a:pt x="878076" y="-27579"/>
                  <a:pt x="1079242" y="10016"/>
                  <a:pt x="1212659" y="0"/>
                </a:cubicBezTo>
                <a:cubicBezTo>
                  <a:pt x="1346076" y="-10016"/>
                  <a:pt x="1551160" y="-13549"/>
                  <a:pt x="1820771" y="0"/>
                </a:cubicBezTo>
                <a:cubicBezTo>
                  <a:pt x="2090382" y="13549"/>
                  <a:pt x="2161745" y="29010"/>
                  <a:pt x="2405495" y="0"/>
                </a:cubicBezTo>
                <a:cubicBezTo>
                  <a:pt x="2448256" y="2945"/>
                  <a:pt x="2472391" y="34586"/>
                  <a:pt x="2472095" y="66600"/>
                </a:cubicBezTo>
                <a:cubicBezTo>
                  <a:pt x="2471686" y="145208"/>
                  <a:pt x="2465495" y="278051"/>
                  <a:pt x="2472095" y="332990"/>
                </a:cubicBezTo>
                <a:cubicBezTo>
                  <a:pt x="2475224" y="368370"/>
                  <a:pt x="2442799" y="398465"/>
                  <a:pt x="2405495" y="399590"/>
                </a:cubicBezTo>
                <a:cubicBezTo>
                  <a:pt x="2271778" y="404031"/>
                  <a:pt x="2008440" y="388892"/>
                  <a:pt x="1867549" y="399590"/>
                </a:cubicBezTo>
                <a:cubicBezTo>
                  <a:pt x="1726658" y="410288"/>
                  <a:pt x="1421724" y="386203"/>
                  <a:pt x="1259436" y="399590"/>
                </a:cubicBezTo>
                <a:cubicBezTo>
                  <a:pt x="1097148" y="412977"/>
                  <a:pt x="920168" y="377539"/>
                  <a:pt x="721491" y="399590"/>
                </a:cubicBezTo>
                <a:cubicBezTo>
                  <a:pt x="522814" y="421641"/>
                  <a:pt x="282935" y="40271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720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97" y="9738"/>
                  <a:pt x="515083" y="-27678"/>
                  <a:pt x="651324" y="0"/>
                </a:cubicBezTo>
                <a:cubicBezTo>
                  <a:pt x="787565" y="27678"/>
                  <a:pt x="1064023" y="19887"/>
                  <a:pt x="1282825" y="0"/>
                </a:cubicBezTo>
                <a:cubicBezTo>
                  <a:pt x="1501627" y="-19887"/>
                  <a:pt x="1895339" y="-11563"/>
                  <a:pt x="2405495" y="0"/>
                </a:cubicBezTo>
                <a:cubicBezTo>
                  <a:pt x="2439733" y="3418"/>
                  <a:pt x="2471849" y="25716"/>
                  <a:pt x="2472095" y="66600"/>
                </a:cubicBezTo>
                <a:cubicBezTo>
                  <a:pt x="2472713" y="163177"/>
                  <a:pt x="2478046" y="233743"/>
                  <a:pt x="2472095" y="332990"/>
                </a:cubicBezTo>
                <a:cubicBezTo>
                  <a:pt x="2465938" y="368193"/>
                  <a:pt x="2441459" y="398983"/>
                  <a:pt x="2405495" y="399590"/>
                </a:cubicBezTo>
                <a:cubicBezTo>
                  <a:pt x="2122865" y="369970"/>
                  <a:pt x="2050793" y="428090"/>
                  <a:pt x="1797382" y="399590"/>
                </a:cubicBezTo>
                <a:cubicBezTo>
                  <a:pt x="1543971" y="371090"/>
                  <a:pt x="1375345" y="371654"/>
                  <a:pt x="1189270" y="399590"/>
                </a:cubicBezTo>
                <a:cubicBezTo>
                  <a:pt x="1003195" y="427526"/>
                  <a:pt x="922030" y="414358"/>
                  <a:pt x="674713" y="399590"/>
                </a:cubicBezTo>
                <a:cubicBezTo>
                  <a:pt x="427396" y="384822"/>
                  <a:pt x="315614" y="3706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Accounts Receivable Turnover</a:t>
            </a:r>
            <a:endParaRPr lang="en-US" sz="11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EFD85EC-3754-EEE4-1B95-43B949772C4E}"/>
              </a:ext>
            </a:extLst>
          </p:cNvPr>
          <p:cNvSpPr/>
          <p:nvPr/>
        </p:nvSpPr>
        <p:spPr>
          <a:xfrm>
            <a:off x="4809293" y="4458627"/>
            <a:ext cx="2191819" cy="399590"/>
          </a:xfrm>
          <a:custGeom>
            <a:avLst/>
            <a:gdLst>
              <a:gd name="connsiteX0" fmla="*/ 0 w 2191819"/>
              <a:gd name="connsiteY0" fmla="*/ 66600 h 399590"/>
              <a:gd name="connsiteX1" fmla="*/ 66600 w 2191819"/>
              <a:gd name="connsiteY1" fmla="*/ 0 h 399590"/>
              <a:gd name="connsiteX2" fmla="*/ 773393 w 2191819"/>
              <a:gd name="connsiteY2" fmla="*/ 0 h 399590"/>
              <a:gd name="connsiteX3" fmla="*/ 1480185 w 2191819"/>
              <a:gd name="connsiteY3" fmla="*/ 0 h 399590"/>
              <a:gd name="connsiteX4" fmla="*/ 2125219 w 2191819"/>
              <a:gd name="connsiteY4" fmla="*/ 0 h 399590"/>
              <a:gd name="connsiteX5" fmla="*/ 2191819 w 2191819"/>
              <a:gd name="connsiteY5" fmla="*/ 66600 h 399590"/>
              <a:gd name="connsiteX6" fmla="*/ 2191819 w 2191819"/>
              <a:gd name="connsiteY6" fmla="*/ 332990 h 399590"/>
              <a:gd name="connsiteX7" fmla="*/ 2125219 w 2191819"/>
              <a:gd name="connsiteY7" fmla="*/ 399590 h 399590"/>
              <a:gd name="connsiteX8" fmla="*/ 1418426 w 2191819"/>
              <a:gd name="connsiteY8" fmla="*/ 399590 h 399590"/>
              <a:gd name="connsiteX9" fmla="*/ 711634 w 2191819"/>
              <a:gd name="connsiteY9" fmla="*/ 399590 h 399590"/>
              <a:gd name="connsiteX10" fmla="*/ 66600 w 2191819"/>
              <a:gd name="connsiteY10" fmla="*/ 399590 h 399590"/>
              <a:gd name="connsiteX11" fmla="*/ 0 w 2191819"/>
              <a:gd name="connsiteY11" fmla="*/ 332990 h 399590"/>
              <a:gd name="connsiteX12" fmla="*/ 0 w 219181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181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766" y="12209"/>
                  <a:pt x="612037" y="-2789"/>
                  <a:pt x="773393" y="0"/>
                </a:cubicBezTo>
                <a:cubicBezTo>
                  <a:pt x="934749" y="2789"/>
                  <a:pt x="1161168" y="24080"/>
                  <a:pt x="1480185" y="0"/>
                </a:cubicBezTo>
                <a:cubicBezTo>
                  <a:pt x="1799202" y="-24080"/>
                  <a:pt x="1830929" y="22738"/>
                  <a:pt x="2125219" y="0"/>
                </a:cubicBezTo>
                <a:cubicBezTo>
                  <a:pt x="2157556" y="-436"/>
                  <a:pt x="2194718" y="28393"/>
                  <a:pt x="2191819" y="66600"/>
                </a:cubicBezTo>
                <a:cubicBezTo>
                  <a:pt x="2201293" y="138300"/>
                  <a:pt x="2179327" y="226928"/>
                  <a:pt x="2191819" y="332990"/>
                </a:cubicBezTo>
                <a:cubicBezTo>
                  <a:pt x="2182997" y="369513"/>
                  <a:pt x="2161521" y="398583"/>
                  <a:pt x="2125219" y="399590"/>
                </a:cubicBezTo>
                <a:cubicBezTo>
                  <a:pt x="1874737" y="368643"/>
                  <a:pt x="1640519" y="421680"/>
                  <a:pt x="1418426" y="399590"/>
                </a:cubicBezTo>
                <a:cubicBezTo>
                  <a:pt x="1196333" y="377500"/>
                  <a:pt x="960315" y="391313"/>
                  <a:pt x="711634" y="399590"/>
                </a:cubicBezTo>
                <a:cubicBezTo>
                  <a:pt x="462953" y="407867"/>
                  <a:pt x="378010" y="414774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19181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6619" y="28164"/>
                  <a:pt x="596031" y="20308"/>
                  <a:pt x="752806" y="0"/>
                </a:cubicBezTo>
                <a:cubicBezTo>
                  <a:pt x="909581" y="-20308"/>
                  <a:pt x="1181130" y="33281"/>
                  <a:pt x="1480185" y="0"/>
                </a:cubicBezTo>
                <a:cubicBezTo>
                  <a:pt x="1779240" y="-33281"/>
                  <a:pt x="1889513" y="-32164"/>
                  <a:pt x="2125219" y="0"/>
                </a:cubicBezTo>
                <a:cubicBezTo>
                  <a:pt x="2159457" y="3418"/>
                  <a:pt x="2191573" y="25716"/>
                  <a:pt x="2191819" y="66600"/>
                </a:cubicBezTo>
                <a:cubicBezTo>
                  <a:pt x="2192437" y="163177"/>
                  <a:pt x="2197770" y="233743"/>
                  <a:pt x="2191819" y="332990"/>
                </a:cubicBezTo>
                <a:cubicBezTo>
                  <a:pt x="2185662" y="368193"/>
                  <a:pt x="2161183" y="398983"/>
                  <a:pt x="2125219" y="399590"/>
                </a:cubicBezTo>
                <a:cubicBezTo>
                  <a:pt x="1895895" y="394578"/>
                  <a:pt x="1735229" y="420047"/>
                  <a:pt x="1418426" y="399590"/>
                </a:cubicBezTo>
                <a:cubicBezTo>
                  <a:pt x="1101623" y="379133"/>
                  <a:pt x="984209" y="381324"/>
                  <a:pt x="711634" y="399590"/>
                </a:cubicBezTo>
                <a:cubicBezTo>
                  <a:pt x="439059" y="417856"/>
                  <a:pt x="300193" y="40000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2/(أول المدة + أخر )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1138ED-FDB4-E684-D84F-B72B9F1C2B3C}"/>
              </a:ext>
            </a:extLst>
          </p:cNvPr>
          <p:cNvSpPr/>
          <p:nvPr/>
        </p:nvSpPr>
        <p:spPr>
          <a:xfrm>
            <a:off x="3543025" y="3155847"/>
            <a:ext cx="8244161" cy="1885651"/>
          </a:xfrm>
          <a:custGeom>
            <a:avLst/>
            <a:gdLst>
              <a:gd name="connsiteX0" fmla="*/ 0 w 8244161"/>
              <a:gd name="connsiteY0" fmla="*/ 314281 h 1885651"/>
              <a:gd name="connsiteX1" fmla="*/ 314281 w 8244161"/>
              <a:gd name="connsiteY1" fmla="*/ 0 h 1885651"/>
              <a:gd name="connsiteX2" fmla="*/ 1158920 w 8244161"/>
              <a:gd name="connsiteY2" fmla="*/ 0 h 1885651"/>
              <a:gd name="connsiteX3" fmla="*/ 1775091 w 8244161"/>
              <a:gd name="connsiteY3" fmla="*/ 0 h 1885651"/>
              <a:gd name="connsiteX4" fmla="*/ 2315107 w 8244161"/>
              <a:gd name="connsiteY4" fmla="*/ 0 h 1885651"/>
              <a:gd name="connsiteX5" fmla="*/ 3083590 w 8244161"/>
              <a:gd name="connsiteY5" fmla="*/ 0 h 1885651"/>
              <a:gd name="connsiteX6" fmla="*/ 3699761 w 8244161"/>
              <a:gd name="connsiteY6" fmla="*/ 0 h 1885651"/>
              <a:gd name="connsiteX7" fmla="*/ 4544400 w 8244161"/>
              <a:gd name="connsiteY7" fmla="*/ 0 h 1885651"/>
              <a:gd name="connsiteX8" fmla="*/ 5084415 w 8244161"/>
              <a:gd name="connsiteY8" fmla="*/ 0 h 1885651"/>
              <a:gd name="connsiteX9" fmla="*/ 5929054 w 8244161"/>
              <a:gd name="connsiteY9" fmla="*/ 0 h 1885651"/>
              <a:gd name="connsiteX10" fmla="*/ 6392914 w 8244161"/>
              <a:gd name="connsiteY10" fmla="*/ 0 h 1885651"/>
              <a:gd name="connsiteX11" fmla="*/ 7085241 w 8244161"/>
              <a:gd name="connsiteY11" fmla="*/ 0 h 1885651"/>
              <a:gd name="connsiteX12" fmla="*/ 7929880 w 8244161"/>
              <a:gd name="connsiteY12" fmla="*/ 0 h 1885651"/>
              <a:gd name="connsiteX13" fmla="*/ 8244161 w 8244161"/>
              <a:gd name="connsiteY13" fmla="*/ 314281 h 1885651"/>
              <a:gd name="connsiteX14" fmla="*/ 8244161 w 8244161"/>
              <a:gd name="connsiteY14" fmla="*/ 942826 h 1885651"/>
              <a:gd name="connsiteX15" fmla="*/ 8244161 w 8244161"/>
              <a:gd name="connsiteY15" fmla="*/ 1571370 h 1885651"/>
              <a:gd name="connsiteX16" fmla="*/ 7929880 w 8244161"/>
              <a:gd name="connsiteY16" fmla="*/ 1885651 h 1885651"/>
              <a:gd name="connsiteX17" fmla="*/ 7161397 w 8244161"/>
              <a:gd name="connsiteY17" fmla="*/ 1885651 h 1885651"/>
              <a:gd name="connsiteX18" fmla="*/ 6697538 w 8244161"/>
              <a:gd name="connsiteY18" fmla="*/ 1885651 h 1885651"/>
              <a:gd name="connsiteX19" fmla="*/ 6157522 w 8244161"/>
              <a:gd name="connsiteY19" fmla="*/ 1885651 h 1885651"/>
              <a:gd name="connsiteX20" fmla="*/ 5312883 w 8244161"/>
              <a:gd name="connsiteY20" fmla="*/ 1885651 h 1885651"/>
              <a:gd name="connsiteX21" fmla="*/ 4620556 w 8244161"/>
              <a:gd name="connsiteY21" fmla="*/ 1885651 h 1885651"/>
              <a:gd name="connsiteX22" fmla="*/ 4080541 w 8244161"/>
              <a:gd name="connsiteY22" fmla="*/ 1885651 h 1885651"/>
              <a:gd name="connsiteX23" fmla="*/ 3388214 w 8244161"/>
              <a:gd name="connsiteY23" fmla="*/ 1885651 h 1885651"/>
              <a:gd name="connsiteX24" fmla="*/ 2924354 w 8244161"/>
              <a:gd name="connsiteY24" fmla="*/ 1885651 h 1885651"/>
              <a:gd name="connsiteX25" fmla="*/ 2460495 w 8244161"/>
              <a:gd name="connsiteY25" fmla="*/ 1885651 h 1885651"/>
              <a:gd name="connsiteX26" fmla="*/ 1768168 w 8244161"/>
              <a:gd name="connsiteY26" fmla="*/ 1885651 h 1885651"/>
              <a:gd name="connsiteX27" fmla="*/ 1228153 w 8244161"/>
              <a:gd name="connsiteY27" fmla="*/ 1885651 h 1885651"/>
              <a:gd name="connsiteX28" fmla="*/ 314281 w 8244161"/>
              <a:gd name="connsiteY28" fmla="*/ 1885651 h 1885651"/>
              <a:gd name="connsiteX29" fmla="*/ 0 w 8244161"/>
              <a:gd name="connsiteY29" fmla="*/ 1571370 h 1885651"/>
              <a:gd name="connsiteX30" fmla="*/ 0 w 8244161"/>
              <a:gd name="connsiteY30" fmla="*/ 917684 h 1885651"/>
              <a:gd name="connsiteX31" fmla="*/ 0 w 8244161"/>
              <a:gd name="connsiteY31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4416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74478" y="-22643"/>
                  <a:pt x="894166" y="9647"/>
                  <a:pt x="1158920" y="0"/>
                </a:cubicBezTo>
                <a:cubicBezTo>
                  <a:pt x="1423674" y="-9647"/>
                  <a:pt x="1614937" y="6951"/>
                  <a:pt x="1775091" y="0"/>
                </a:cubicBezTo>
                <a:cubicBezTo>
                  <a:pt x="1935245" y="-6951"/>
                  <a:pt x="2204535" y="9862"/>
                  <a:pt x="2315107" y="0"/>
                </a:cubicBezTo>
                <a:cubicBezTo>
                  <a:pt x="2425679" y="-9862"/>
                  <a:pt x="2791221" y="33650"/>
                  <a:pt x="3083590" y="0"/>
                </a:cubicBezTo>
                <a:cubicBezTo>
                  <a:pt x="3375959" y="-33650"/>
                  <a:pt x="3440991" y="-14633"/>
                  <a:pt x="3699761" y="0"/>
                </a:cubicBezTo>
                <a:cubicBezTo>
                  <a:pt x="3958531" y="14633"/>
                  <a:pt x="4219574" y="-6600"/>
                  <a:pt x="4544400" y="0"/>
                </a:cubicBezTo>
                <a:cubicBezTo>
                  <a:pt x="4869226" y="6600"/>
                  <a:pt x="4831374" y="10401"/>
                  <a:pt x="5084415" y="0"/>
                </a:cubicBezTo>
                <a:cubicBezTo>
                  <a:pt x="5337457" y="-10401"/>
                  <a:pt x="5552065" y="-3835"/>
                  <a:pt x="5929054" y="0"/>
                </a:cubicBezTo>
                <a:cubicBezTo>
                  <a:pt x="6306043" y="3835"/>
                  <a:pt x="6216407" y="-17176"/>
                  <a:pt x="6392914" y="0"/>
                </a:cubicBezTo>
                <a:cubicBezTo>
                  <a:pt x="6569421" y="17176"/>
                  <a:pt x="6773626" y="8391"/>
                  <a:pt x="7085241" y="0"/>
                </a:cubicBezTo>
                <a:cubicBezTo>
                  <a:pt x="7396856" y="-8391"/>
                  <a:pt x="7643150" y="-26283"/>
                  <a:pt x="7929880" y="0"/>
                </a:cubicBezTo>
                <a:cubicBezTo>
                  <a:pt x="8127531" y="-23793"/>
                  <a:pt x="8261116" y="129776"/>
                  <a:pt x="8244161" y="314281"/>
                </a:cubicBezTo>
                <a:cubicBezTo>
                  <a:pt x="8242190" y="572520"/>
                  <a:pt x="8261375" y="717443"/>
                  <a:pt x="8244161" y="942826"/>
                </a:cubicBezTo>
                <a:cubicBezTo>
                  <a:pt x="8226947" y="1168209"/>
                  <a:pt x="8268856" y="1385002"/>
                  <a:pt x="8244161" y="1571370"/>
                </a:cubicBezTo>
                <a:cubicBezTo>
                  <a:pt x="8214534" y="1717029"/>
                  <a:pt x="8100590" y="1881372"/>
                  <a:pt x="7929880" y="1885651"/>
                </a:cubicBezTo>
                <a:cubicBezTo>
                  <a:pt x="7567262" y="1887150"/>
                  <a:pt x="7340493" y="1915455"/>
                  <a:pt x="7161397" y="1885651"/>
                </a:cubicBezTo>
                <a:cubicBezTo>
                  <a:pt x="6982301" y="1855847"/>
                  <a:pt x="6865215" y="1887849"/>
                  <a:pt x="6697538" y="1885651"/>
                </a:cubicBezTo>
                <a:cubicBezTo>
                  <a:pt x="6529861" y="1883453"/>
                  <a:pt x="6371372" y="1902874"/>
                  <a:pt x="6157522" y="1885651"/>
                </a:cubicBezTo>
                <a:cubicBezTo>
                  <a:pt x="5943672" y="1868428"/>
                  <a:pt x="5492140" y="1878432"/>
                  <a:pt x="5312883" y="1885651"/>
                </a:cubicBezTo>
                <a:cubicBezTo>
                  <a:pt x="5133626" y="1892870"/>
                  <a:pt x="4918627" y="1907408"/>
                  <a:pt x="4620556" y="1885651"/>
                </a:cubicBezTo>
                <a:cubicBezTo>
                  <a:pt x="4322485" y="1863894"/>
                  <a:pt x="4249885" y="1858754"/>
                  <a:pt x="4080541" y="1885651"/>
                </a:cubicBezTo>
                <a:cubicBezTo>
                  <a:pt x="3911198" y="1912548"/>
                  <a:pt x="3634304" y="1875101"/>
                  <a:pt x="3388214" y="1885651"/>
                </a:cubicBezTo>
                <a:cubicBezTo>
                  <a:pt x="3142124" y="1896201"/>
                  <a:pt x="3091872" y="1871362"/>
                  <a:pt x="2924354" y="1885651"/>
                </a:cubicBezTo>
                <a:cubicBezTo>
                  <a:pt x="2756836" y="1899940"/>
                  <a:pt x="2643704" y="1895810"/>
                  <a:pt x="2460495" y="1885651"/>
                </a:cubicBezTo>
                <a:cubicBezTo>
                  <a:pt x="2277286" y="1875492"/>
                  <a:pt x="2068802" y="1899100"/>
                  <a:pt x="1768168" y="1885651"/>
                </a:cubicBezTo>
                <a:cubicBezTo>
                  <a:pt x="1467534" y="1872202"/>
                  <a:pt x="1469871" y="1904504"/>
                  <a:pt x="1228153" y="1885651"/>
                </a:cubicBezTo>
                <a:cubicBezTo>
                  <a:pt x="986436" y="1866798"/>
                  <a:pt x="729763" y="1867526"/>
                  <a:pt x="314281" y="1885651"/>
                </a:cubicBezTo>
                <a:cubicBezTo>
                  <a:pt x="161453" y="1881101"/>
                  <a:pt x="7474" y="1751100"/>
                  <a:pt x="0" y="1571370"/>
                </a:cubicBezTo>
                <a:cubicBezTo>
                  <a:pt x="2575" y="1350222"/>
                  <a:pt x="28441" y="1065619"/>
                  <a:pt x="0" y="917684"/>
                </a:cubicBezTo>
                <a:cubicBezTo>
                  <a:pt x="-28441" y="769749"/>
                  <a:pt x="14012" y="598307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2AD5904-92FF-2841-745D-8D8AF07631C3}"/>
              </a:ext>
            </a:extLst>
          </p:cNvPr>
          <p:cNvSpPr/>
          <p:nvPr/>
        </p:nvSpPr>
        <p:spPr>
          <a:xfrm>
            <a:off x="1934846" y="1664580"/>
            <a:ext cx="1498261" cy="399590"/>
          </a:xfrm>
          <a:custGeom>
            <a:avLst/>
            <a:gdLst>
              <a:gd name="connsiteX0" fmla="*/ 0 w 1498261"/>
              <a:gd name="connsiteY0" fmla="*/ 66600 h 399590"/>
              <a:gd name="connsiteX1" fmla="*/ 66600 w 1498261"/>
              <a:gd name="connsiteY1" fmla="*/ 0 h 399590"/>
              <a:gd name="connsiteX2" fmla="*/ 721829 w 1498261"/>
              <a:gd name="connsiteY2" fmla="*/ 0 h 399590"/>
              <a:gd name="connsiteX3" fmla="*/ 1431661 w 1498261"/>
              <a:gd name="connsiteY3" fmla="*/ 0 h 399590"/>
              <a:gd name="connsiteX4" fmla="*/ 1498261 w 1498261"/>
              <a:gd name="connsiteY4" fmla="*/ 66600 h 399590"/>
              <a:gd name="connsiteX5" fmla="*/ 1498261 w 1498261"/>
              <a:gd name="connsiteY5" fmla="*/ 332990 h 399590"/>
              <a:gd name="connsiteX6" fmla="*/ 1431661 w 1498261"/>
              <a:gd name="connsiteY6" fmla="*/ 399590 h 399590"/>
              <a:gd name="connsiteX7" fmla="*/ 776432 w 1498261"/>
              <a:gd name="connsiteY7" fmla="*/ 399590 h 399590"/>
              <a:gd name="connsiteX8" fmla="*/ 66600 w 1498261"/>
              <a:gd name="connsiteY8" fmla="*/ 399590 h 399590"/>
              <a:gd name="connsiteX9" fmla="*/ 0 w 1498261"/>
              <a:gd name="connsiteY9" fmla="*/ 332990 h 399590"/>
              <a:gd name="connsiteX10" fmla="*/ 0 w 149826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826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2521" y="10647"/>
                  <a:pt x="526459" y="32671"/>
                  <a:pt x="721829" y="0"/>
                </a:cubicBezTo>
                <a:cubicBezTo>
                  <a:pt x="917199" y="-32671"/>
                  <a:pt x="1254308" y="-12874"/>
                  <a:pt x="1431661" y="0"/>
                </a:cubicBezTo>
                <a:cubicBezTo>
                  <a:pt x="1469285" y="-5652"/>
                  <a:pt x="1502562" y="30923"/>
                  <a:pt x="1498261" y="66600"/>
                </a:cubicBezTo>
                <a:cubicBezTo>
                  <a:pt x="1509101" y="142846"/>
                  <a:pt x="1507930" y="251105"/>
                  <a:pt x="1498261" y="332990"/>
                </a:cubicBezTo>
                <a:cubicBezTo>
                  <a:pt x="1493816" y="369336"/>
                  <a:pt x="1471342" y="398165"/>
                  <a:pt x="1431661" y="399590"/>
                </a:cubicBezTo>
                <a:cubicBezTo>
                  <a:pt x="1117149" y="424200"/>
                  <a:pt x="1093630" y="392995"/>
                  <a:pt x="776432" y="399590"/>
                </a:cubicBezTo>
                <a:cubicBezTo>
                  <a:pt x="459234" y="406185"/>
                  <a:pt x="386034" y="40679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9826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8100" y="31840"/>
                  <a:pt x="459998" y="19710"/>
                  <a:pt x="749131" y="0"/>
                </a:cubicBezTo>
                <a:cubicBezTo>
                  <a:pt x="1038264" y="-19710"/>
                  <a:pt x="1161310" y="17406"/>
                  <a:pt x="1431661" y="0"/>
                </a:cubicBezTo>
                <a:cubicBezTo>
                  <a:pt x="1462737" y="-6310"/>
                  <a:pt x="1503699" y="27542"/>
                  <a:pt x="1498261" y="66600"/>
                </a:cubicBezTo>
                <a:cubicBezTo>
                  <a:pt x="1496567" y="189726"/>
                  <a:pt x="1503860" y="245350"/>
                  <a:pt x="1498261" y="332990"/>
                </a:cubicBezTo>
                <a:cubicBezTo>
                  <a:pt x="1493946" y="375755"/>
                  <a:pt x="1474341" y="398348"/>
                  <a:pt x="1431661" y="399590"/>
                </a:cubicBezTo>
                <a:cubicBezTo>
                  <a:pt x="1187572" y="379359"/>
                  <a:pt x="933050" y="380789"/>
                  <a:pt x="776432" y="399590"/>
                </a:cubicBezTo>
                <a:cubicBezTo>
                  <a:pt x="619814" y="418391"/>
                  <a:pt x="417334" y="378349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517246-851B-8349-E744-1992FDBA5B6E}"/>
              </a:ext>
            </a:extLst>
          </p:cNvPr>
          <p:cNvSpPr/>
          <p:nvPr/>
        </p:nvSpPr>
        <p:spPr>
          <a:xfrm>
            <a:off x="834257" y="3548469"/>
            <a:ext cx="2468354" cy="399590"/>
          </a:xfrm>
          <a:custGeom>
            <a:avLst/>
            <a:gdLst>
              <a:gd name="connsiteX0" fmla="*/ 0 w 2468354"/>
              <a:gd name="connsiteY0" fmla="*/ 66600 h 399590"/>
              <a:gd name="connsiteX1" fmla="*/ 66600 w 2468354"/>
              <a:gd name="connsiteY1" fmla="*/ 0 h 399590"/>
              <a:gd name="connsiteX2" fmla="*/ 673740 w 2468354"/>
              <a:gd name="connsiteY2" fmla="*/ 0 h 399590"/>
              <a:gd name="connsiteX3" fmla="*/ 1210825 w 2468354"/>
              <a:gd name="connsiteY3" fmla="*/ 0 h 399590"/>
              <a:gd name="connsiteX4" fmla="*/ 1817966 w 2468354"/>
              <a:gd name="connsiteY4" fmla="*/ 0 h 399590"/>
              <a:gd name="connsiteX5" fmla="*/ 2401754 w 2468354"/>
              <a:gd name="connsiteY5" fmla="*/ 0 h 399590"/>
              <a:gd name="connsiteX6" fmla="*/ 2468354 w 2468354"/>
              <a:gd name="connsiteY6" fmla="*/ 66600 h 399590"/>
              <a:gd name="connsiteX7" fmla="*/ 2468354 w 2468354"/>
              <a:gd name="connsiteY7" fmla="*/ 332990 h 399590"/>
              <a:gd name="connsiteX8" fmla="*/ 2401754 w 2468354"/>
              <a:gd name="connsiteY8" fmla="*/ 399590 h 399590"/>
              <a:gd name="connsiteX9" fmla="*/ 1864669 w 2468354"/>
              <a:gd name="connsiteY9" fmla="*/ 399590 h 399590"/>
              <a:gd name="connsiteX10" fmla="*/ 1257529 w 2468354"/>
              <a:gd name="connsiteY10" fmla="*/ 399590 h 399590"/>
              <a:gd name="connsiteX11" fmla="*/ 720443 w 2468354"/>
              <a:gd name="connsiteY11" fmla="*/ 399590 h 399590"/>
              <a:gd name="connsiteX12" fmla="*/ 66600 w 2468354"/>
              <a:gd name="connsiteY12" fmla="*/ 399590 h 399590"/>
              <a:gd name="connsiteX13" fmla="*/ 0 w 2468354"/>
              <a:gd name="connsiteY13" fmla="*/ 332990 h 399590"/>
              <a:gd name="connsiteX14" fmla="*/ 0 w 2468354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8354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39878" y="12385"/>
                  <a:pt x="413088" y="2009"/>
                  <a:pt x="673740" y="0"/>
                </a:cubicBezTo>
                <a:cubicBezTo>
                  <a:pt x="934392" y="-2009"/>
                  <a:pt x="971946" y="18483"/>
                  <a:pt x="1210825" y="0"/>
                </a:cubicBezTo>
                <a:cubicBezTo>
                  <a:pt x="1449705" y="-18483"/>
                  <a:pt x="1579461" y="20264"/>
                  <a:pt x="1817966" y="0"/>
                </a:cubicBezTo>
                <a:cubicBezTo>
                  <a:pt x="2056471" y="-20264"/>
                  <a:pt x="2250586" y="-27642"/>
                  <a:pt x="2401754" y="0"/>
                </a:cubicBezTo>
                <a:cubicBezTo>
                  <a:pt x="2444515" y="2945"/>
                  <a:pt x="2468650" y="34586"/>
                  <a:pt x="2468354" y="66600"/>
                </a:cubicBezTo>
                <a:cubicBezTo>
                  <a:pt x="2467945" y="145208"/>
                  <a:pt x="2461754" y="278051"/>
                  <a:pt x="2468354" y="332990"/>
                </a:cubicBezTo>
                <a:cubicBezTo>
                  <a:pt x="2471483" y="368370"/>
                  <a:pt x="2439058" y="398465"/>
                  <a:pt x="2401754" y="399590"/>
                </a:cubicBezTo>
                <a:cubicBezTo>
                  <a:pt x="2170867" y="388641"/>
                  <a:pt x="2035283" y="420885"/>
                  <a:pt x="1864669" y="399590"/>
                </a:cubicBezTo>
                <a:cubicBezTo>
                  <a:pt x="1694056" y="378295"/>
                  <a:pt x="1423965" y="428763"/>
                  <a:pt x="1257529" y="399590"/>
                </a:cubicBezTo>
                <a:cubicBezTo>
                  <a:pt x="1091093" y="370417"/>
                  <a:pt x="968680" y="402075"/>
                  <a:pt x="720443" y="399590"/>
                </a:cubicBezTo>
                <a:cubicBezTo>
                  <a:pt x="472206" y="397105"/>
                  <a:pt x="262477" y="431597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683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278" y="22321"/>
                  <a:pt x="453418" y="-17824"/>
                  <a:pt x="650389" y="0"/>
                </a:cubicBezTo>
                <a:cubicBezTo>
                  <a:pt x="847360" y="17824"/>
                  <a:pt x="1123708" y="9915"/>
                  <a:pt x="1280880" y="0"/>
                </a:cubicBezTo>
                <a:cubicBezTo>
                  <a:pt x="1438052" y="-9915"/>
                  <a:pt x="2122564" y="-55679"/>
                  <a:pt x="2401754" y="0"/>
                </a:cubicBezTo>
                <a:cubicBezTo>
                  <a:pt x="2435992" y="3418"/>
                  <a:pt x="2468108" y="25716"/>
                  <a:pt x="2468354" y="66600"/>
                </a:cubicBezTo>
                <a:cubicBezTo>
                  <a:pt x="2468972" y="163177"/>
                  <a:pt x="2474305" y="233743"/>
                  <a:pt x="2468354" y="332990"/>
                </a:cubicBezTo>
                <a:cubicBezTo>
                  <a:pt x="2462197" y="368193"/>
                  <a:pt x="2437718" y="398983"/>
                  <a:pt x="2401754" y="399590"/>
                </a:cubicBezTo>
                <a:cubicBezTo>
                  <a:pt x="2211239" y="422543"/>
                  <a:pt x="1968053" y="397853"/>
                  <a:pt x="1794614" y="399590"/>
                </a:cubicBezTo>
                <a:cubicBezTo>
                  <a:pt x="1621175" y="401327"/>
                  <a:pt x="1455233" y="399289"/>
                  <a:pt x="1187474" y="399590"/>
                </a:cubicBezTo>
                <a:cubicBezTo>
                  <a:pt x="919715" y="399891"/>
                  <a:pt x="781678" y="392889"/>
                  <a:pt x="673740" y="399590"/>
                </a:cubicBezTo>
                <a:cubicBezTo>
                  <a:pt x="565802" y="406291"/>
                  <a:pt x="247386" y="37732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سرعة التحصيل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7717F0-D844-0D94-095C-E769251169F4}"/>
              </a:ext>
            </a:extLst>
          </p:cNvPr>
          <p:cNvSpPr/>
          <p:nvPr/>
        </p:nvSpPr>
        <p:spPr>
          <a:xfrm>
            <a:off x="2187208" y="746074"/>
            <a:ext cx="7274380" cy="399590"/>
          </a:xfrm>
          <a:custGeom>
            <a:avLst/>
            <a:gdLst>
              <a:gd name="connsiteX0" fmla="*/ 0 w 7274380"/>
              <a:gd name="connsiteY0" fmla="*/ 66600 h 399590"/>
              <a:gd name="connsiteX1" fmla="*/ 66600 w 7274380"/>
              <a:gd name="connsiteY1" fmla="*/ 0 h 399590"/>
              <a:gd name="connsiteX2" fmla="*/ 644386 w 7274380"/>
              <a:gd name="connsiteY2" fmla="*/ 0 h 399590"/>
              <a:gd name="connsiteX3" fmla="*/ 1436408 w 7274380"/>
              <a:gd name="connsiteY3" fmla="*/ 0 h 399590"/>
              <a:gd name="connsiteX4" fmla="*/ 1871371 w 7274380"/>
              <a:gd name="connsiteY4" fmla="*/ 0 h 399590"/>
              <a:gd name="connsiteX5" fmla="*/ 2591981 w 7274380"/>
              <a:gd name="connsiteY5" fmla="*/ 0 h 399590"/>
              <a:gd name="connsiteX6" fmla="*/ 3169767 w 7274380"/>
              <a:gd name="connsiteY6" fmla="*/ 0 h 399590"/>
              <a:gd name="connsiteX7" fmla="*/ 3961789 w 7274380"/>
              <a:gd name="connsiteY7" fmla="*/ 0 h 399590"/>
              <a:gd name="connsiteX8" fmla="*/ 4753811 w 7274380"/>
              <a:gd name="connsiteY8" fmla="*/ 0 h 399590"/>
              <a:gd name="connsiteX9" fmla="*/ 5403009 w 7274380"/>
              <a:gd name="connsiteY9" fmla="*/ 0 h 399590"/>
              <a:gd name="connsiteX10" fmla="*/ 5980795 w 7274380"/>
              <a:gd name="connsiteY10" fmla="*/ 0 h 399590"/>
              <a:gd name="connsiteX11" fmla="*/ 6558582 w 7274380"/>
              <a:gd name="connsiteY11" fmla="*/ 0 h 399590"/>
              <a:gd name="connsiteX12" fmla="*/ 7207780 w 7274380"/>
              <a:gd name="connsiteY12" fmla="*/ 0 h 399590"/>
              <a:gd name="connsiteX13" fmla="*/ 7274380 w 7274380"/>
              <a:gd name="connsiteY13" fmla="*/ 66600 h 399590"/>
              <a:gd name="connsiteX14" fmla="*/ 7274380 w 7274380"/>
              <a:gd name="connsiteY14" fmla="*/ 332990 h 399590"/>
              <a:gd name="connsiteX15" fmla="*/ 7207780 w 7274380"/>
              <a:gd name="connsiteY15" fmla="*/ 399590 h 399590"/>
              <a:gd name="connsiteX16" fmla="*/ 6415758 w 7274380"/>
              <a:gd name="connsiteY16" fmla="*/ 399590 h 399590"/>
              <a:gd name="connsiteX17" fmla="*/ 5980795 w 7274380"/>
              <a:gd name="connsiteY17" fmla="*/ 399590 h 399590"/>
              <a:gd name="connsiteX18" fmla="*/ 5188774 w 7274380"/>
              <a:gd name="connsiteY18" fmla="*/ 399590 h 399590"/>
              <a:gd name="connsiteX19" fmla="*/ 4610987 w 7274380"/>
              <a:gd name="connsiteY19" fmla="*/ 399590 h 399590"/>
              <a:gd name="connsiteX20" fmla="*/ 3890377 w 7274380"/>
              <a:gd name="connsiteY20" fmla="*/ 399590 h 399590"/>
              <a:gd name="connsiteX21" fmla="*/ 3312591 w 7274380"/>
              <a:gd name="connsiteY21" fmla="*/ 399590 h 399590"/>
              <a:gd name="connsiteX22" fmla="*/ 2663393 w 7274380"/>
              <a:gd name="connsiteY22" fmla="*/ 399590 h 399590"/>
              <a:gd name="connsiteX23" fmla="*/ 2228430 w 7274380"/>
              <a:gd name="connsiteY23" fmla="*/ 399590 h 399590"/>
              <a:gd name="connsiteX24" fmla="*/ 1722055 w 7274380"/>
              <a:gd name="connsiteY24" fmla="*/ 399590 h 399590"/>
              <a:gd name="connsiteX25" fmla="*/ 1001445 w 7274380"/>
              <a:gd name="connsiteY25" fmla="*/ 399590 h 399590"/>
              <a:gd name="connsiteX26" fmla="*/ 66600 w 7274380"/>
              <a:gd name="connsiteY26" fmla="*/ 399590 h 399590"/>
              <a:gd name="connsiteX27" fmla="*/ 0 w 7274380"/>
              <a:gd name="connsiteY27" fmla="*/ 332990 h 399590"/>
              <a:gd name="connsiteX28" fmla="*/ 0 w 7274380"/>
              <a:gd name="connsiteY2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74380" h="399590" fill="none" extrusionOk="0">
                <a:moveTo>
                  <a:pt x="0" y="66600"/>
                </a:moveTo>
                <a:cubicBezTo>
                  <a:pt x="-3392" y="22194"/>
                  <a:pt x="30950" y="-2035"/>
                  <a:pt x="66600" y="0"/>
                </a:cubicBezTo>
                <a:cubicBezTo>
                  <a:pt x="193678" y="11634"/>
                  <a:pt x="492668" y="7857"/>
                  <a:pt x="644386" y="0"/>
                </a:cubicBezTo>
                <a:cubicBezTo>
                  <a:pt x="796104" y="-7857"/>
                  <a:pt x="1228961" y="14251"/>
                  <a:pt x="1436408" y="0"/>
                </a:cubicBezTo>
                <a:cubicBezTo>
                  <a:pt x="1643855" y="-14251"/>
                  <a:pt x="1727537" y="20420"/>
                  <a:pt x="1871371" y="0"/>
                </a:cubicBezTo>
                <a:cubicBezTo>
                  <a:pt x="2015205" y="-20420"/>
                  <a:pt x="2254561" y="29767"/>
                  <a:pt x="2591981" y="0"/>
                </a:cubicBezTo>
                <a:cubicBezTo>
                  <a:pt x="2929401" y="-29767"/>
                  <a:pt x="3033815" y="14654"/>
                  <a:pt x="3169767" y="0"/>
                </a:cubicBezTo>
                <a:cubicBezTo>
                  <a:pt x="3305719" y="-14654"/>
                  <a:pt x="3628784" y="-8124"/>
                  <a:pt x="3961789" y="0"/>
                </a:cubicBezTo>
                <a:cubicBezTo>
                  <a:pt x="4294794" y="8124"/>
                  <a:pt x="4479812" y="21065"/>
                  <a:pt x="4753811" y="0"/>
                </a:cubicBezTo>
                <a:cubicBezTo>
                  <a:pt x="5027810" y="-21065"/>
                  <a:pt x="5197768" y="-11175"/>
                  <a:pt x="5403009" y="0"/>
                </a:cubicBezTo>
                <a:cubicBezTo>
                  <a:pt x="5608250" y="11175"/>
                  <a:pt x="5700987" y="-6296"/>
                  <a:pt x="5980795" y="0"/>
                </a:cubicBezTo>
                <a:cubicBezTo>
                  <a:pt x="6260603" y="6296"/>
                  <a:pt x="6442141" y="-2005"/>
                  <a:pt x="6558582" y="0"/>
                </a:cubicBezTo>
                <a:cubicBezTo>
                  <a:pt x="6675023" y="2005"/>
                  <a:pt x="7069338" y="4189"/>
                  <a:pt x="7207780" y="0"/>
                </a:cubicBezTo>
                <a:cubicBezTo>
                  <a:pt x="7240625" y="-5188"/>
                  <a:pt x="7275620" y="32764"/>
                  <a:pt x="7274380" y="66600"/>
                </a:cubicBezTo>
                <a:cubicBezTo>
                  <a:pt x="7285086" y="179488"/>
                  <a:pt x="7274065" y="263683"/>
                  <a:pt x="7274380" y="332990"/>
                </a:cubicBezTo>
                <a:cubicBezTo>
                  <a:pt x="7277269" y="365909"/>
                  <a:pt x="7243557" y="399496"/>
                  <a:pt x="7207780" y="399590"/>
                </a:cubicBezTo>
                <a:cubicBezTo>
                  <a:pt x="6868823" y="431580"/>
                  <a:pt x="6670152" y="379855"/>
                  <a:pt x="6415758" y="399590"/>
                </a:cubicBezTo>
                <a:cubicBezTo>
                  <a:pt x="6161364" y="419325"/>
                  <a:pt x="6187780" y="417250"/>
                  <a:pt x="5980795" y="399590"/>
                </a:cubicBezTo>
                <a:cubicBezTo>
                  <a:pt x="5773810" y="381930"/>
                  <a:pt x="5378385" y="387868"/>
                  <a:pt x="5188774" y="399590"/>
                </a:cubicBezTo>
                <a:cubicBezTo>
                  <a:pt x="4999163" y="411312"/>
                  <a:pt x="4743819" y="392540"/>
                  <a:pt x="4610987" y="399590"/>
                </a:cubicBezTo>
                <a:cubicBezTo>
                  <a:pt x="4478155" y="406640"/>
                  <a:pt x="4128201" y="366345"/>
                  <a:pt x="3890377" y="399590"/>
                </a:cubicBezTo>
                <a:cubicBezTo>
                  <a:pt x="3652553" y="432836"/>
                  <a:pt x="3524830" y="379776"/>
                  <a:pt x="3312591" y="399590"/>
                </a:cubicBezTo>
                <a:cubicBezTo>
                  <a:pt x="3100352" y="419404"/>
                  <a:pt x="2936299" y="412560"/>
                  <a:pt x="2663393" y="399590"/>
                </a:cubicBezTo>
                <a:cubicBezTo>
                  <a:pt x="2390487" y="386620"/>
                  <a:pt x="2326952" y="402093"/>
                  <a:pt x="2228430" y="399590"/>
                </a:cubicBezTo>
                <a:cubicBezTo>
                  <a:pt x="2129908" y="397087"/>
                  <a:pt x="1938872" y="396637"/>
                  <a:pt x="1722055" y="399590"/>
                </a:cubicBezTo>
                <a:cubicBezTo>
                  <a:pt x="1505239" y="402543"/>
                  <a:pt x="1354661" y="363639"/>
                  <a:pt x="1001445" y="399590"/>
                </a:cubicBezTo>
                <a:cubicBezTo>
                  <a:pt x="648229" y="435542"/>
                  <a:pt x="278609" y="399404"/>
                  <a:pt x="66600" y="399590"/>
                </a:cubicBezTo>
                <a:cubicBezTo>
                  <a:pt x="27546" y="397897"/>
                  <a:pt x="-865" y="369546"/>
                  <a:pt x="0" y="332990"/>
                </a:cubicBezTo>
                <a:cubicBezTo>
                  <a:pt x="-6366" y="230194"/>
                  <a:pt x="-4185" y="140164"/>
                  <a:pt x="0" y="66600"/>
                </a:cubicBezTo>
                <a:close/>
              </a:path>
              <a:path w="727438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3280" y="-13048"/>
                  <a:pt x="437293" y="799"/>
                  <a:pt x="715798" y="0"/>
                </a:cubicBezTo>
                <a:cubicBezTo>
                  <a:pt x="994303" y="-799"/>
                  <a:pt x="1316059" y="36021"/>
                  <a:pt x="1507820" y="0"/>
                </a:cubicBezTo>
                <a:cubicBezTo>
                  <a:pt x="1699581" y="-36021"/>
                  <a:pt x="2016866" y="-14137"/>
                  <a:pt x="2299842" y="0"/>
                </a:cubicBezTo>
                <a:cubicBezTo>
                  <a:pt x="2582818" y="14137"/>
                  <a:pt x="2594569" y="26480"/>
                  <a:pt x="2877628" y="0"/>
                </a:cubicBezTo>
                <a:cubicBezTo>
                  <a:pt x="3160687" y="-26480"/>
                  <a:pt x="3239926" y="35918"/>
                  <a:pt x="3598238" y="0"/>
                </a:cubicBezTo>
                <a:cubicBezTo>
                  <a:pt x="3956550" y="-35918"/>
                  <a:pt x="4028217" y="38774"/>
                  <a:pt x="4390260" y="0"/>
                </a:cubicBezTo>
                <a:cubicBezTo>
                  <a:pt x="4752303" y="-38774"/>
                  <a:pt x="4779789" y="-3558"/>
                  <a:pt x="4968046" y="0"/>
                </a:cubicBezTo>
                <a:cubicBezTo>
                  <a:pt x="5156303" y="3558"/>
                  <a:pt x="5324297" y="-19132"/>
                  <a:pt x="5617244" y="0"/>
                </a:cubicBezTo>
                <a:cubicBezTo>
                  <a:pt x="5910191" y="19132"/>
                  <a:pt x="5868927" y="16822"/>
                  <a:pt x="6052207" y="0"/>
                </a:cubicBezTo>
                <a:cubicBezTo>
                  <a:pt x="6235487" y="-16822"/>
                  <a:pt x="6835431" y="31767"/>
                  <a:pt x="7207780" y="0"/>
                </a:cubicBezTo>
                <a:cubicBezTo>
                  <a:pt x="7244557" y="-1911"/>
                  <a:pt x="7266094" y="26401"/>
                  <a:pt x="7274380" y="66600"/>
                </a:cubicBezTo>
                <a:cubicBezTo>
                  <a:pt x="7262862" y="124175"/>
                  <a:pt x="7286899" y="271889"/>
                  <a:pt x="7274380" y="332990"/>
                </a:cubicBezTo>
                <a:cubicBezTo>
                  <a:pt x="7272293" y="368757"/>
                  <a:pt x="7240838" y="402887"/>
                  <a:pt x="7207780" y="399590"/>
                </a:cubicBezTo>
                <a:cubicBezTo>
                  <a:pt x="6938411" y="416703"/>
                  <a:pt x="6804409" y="383141"/>
                  <a:pt x="6487170" y="399590"/>
                </a:cubicBezTo>
                <a:cubicBezTo>
                  <a:pt x="6169931" y="416040"/>
                  <a:pt x="6078881" y="391692"/>
                  <a:pt x="5766560" y="399590"/>
                </a:cubicBezTo>
                <a:cubicBezTo>
                  <a:pt x="5454239" y="407489"/>
                  <a:pt x="5393115" y="408874"/>
                  <a:pt x="5045950" y="399590"/>
                </a:cubicBezTo>
                <a:cubicBezTo>
                  <a:pt x="4698785" y="390307"/>
                  <a:pt x="4754985" y="422396"/>
                  <a:pt x="4539575" y="399590"/>
                </a:cubicBezTo>
                <a:cubicBezTo>
                  <a:pt x="4324166" y="376784"/>
                  <a:pt x="4148288" y="401983"/>
                  <a:pt x="3818965" y="399590"/>
                </a:cubicBezTo>
                <a:cubicBezTo>
                  <a:pt x="3489642" y="397198"/>
                  <a:pt x="3418229" y="421688"/>
                  <a:pt x="3241179" y="399590"/>
                </a:cubicBezTo>
                <a:cubicBezTo>
                  <a:pt x="3064129" y="377492"/>
                  <a:pt x="2859367" y="416281"/>
                  <a:pt x="2734805" y="399590"/>
                </a:cubicBezTo>
                <a:cubicBezTo>
                  <a:pt x="2610243" y="382899"/>
                  <a:pt x="2196729" y="431535"/>
                  <a:pt x="1942783" y="399590"/>
                </a:cubicBezTo>
                <a:cubicBezTo>
                  <a:pt x="1688837" y="367645"/>
                  <a:pt x="1655665" y="423568"/>
                  <a:pt x="1436408" y="399590"/>
                </a:cubicBezTo>
                <a:cubicBezTo>
                  <a:pt x="1217151" y="375612"/>
                  <a:pt x="1034063" y="405095"/>
                  <a:pt x="930034" y="399590"/>
                </a:cubicBezTo>
                <a:cubicBezTo>
                  <a:pt x="826005" y="394085"/>
                  <a:pt x="274616" y="370178"/>
                  <a:pt x="66600" y="399590"/>
                </a:cubicBezTo>
                <a:cubicBezTo>
                  <a:pt x="30343" y="397687"/>
                  <a:pt x="3725" y="375663"/>
                  <a:pt x="0" y="332990"/>
                </a:cubicBezTo>
                <a:cubicBezTo>
                  <a:pt x="6485" y="202330"/>
                  <a:pt x="-3740" y="17921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نقيس مدى كفاءة الإدارة في استخدام الموارد المتاحة لإقتناء الأصول ومن ثم توليد 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1285F-4A07-DFD6-A318-B937FB4BA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94" y="1522466"/>
            <a:ext cx="779681" cy="779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D7D02-B12B-2B77-AA9E-6A66787D1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60" y="1447781"/>
            <a:ext cx="779681" cy="77968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F94E42-3726-15A8-CBB9-312A9B83CDC3}"/>
              </a:ext>
            </a:extLst>
          </p:cNvPr>
          <p:cNvSpPr/>
          <p:nvPr/>
        </p:nvSpPr>
        <p:spPr>
          <a:xfrm>
            <a:off x="9084405" y="2364831"/>
            <a:ext cx="2631668" cy="399590"/>
          </a:xfrm>
          <a:custGeom>
            <a:avLst/>
            <a:gdLst>
              <a:gd name="connsiteX0" fmla="*/ 0 w 2631668"/>
              <a:gd name="connsiteY0" fmla="*/ 66600 h 399590"/>
              <a:gd name="connsiteX1" fmla="*/ 66600 w 2631668"/>
              <a:gd name="connsiteY1" fmla="*/ 0 h 399590"/>
              <a:gd name="connsiteX2" fmla="*/ 716202 w 2631668"/>
              <a:gd name="connsiteY2" fmla="*/ 0 h 399590"/>
              <a:gd name="connsiteX3" fmla="*/ 1290849 w 2631668"/>
              <a:gd name="connsiteY3" fmla="*/ 0 h 399590"/>
              <a:gd name="connsiteX4" fmla="*/ 1940451 w 2631668"/>
              <a:gd name="connsiteY4" fmla="*/ 0 h 399590"/>
              <a:gd name="connsiteX5" fmla="*/ 2565068 w 2631668"/>
              <a:gd name="connsiteY5" fmla="*/ 0 h 399590"/>
              <a:gd name="connsiteX6" fmla="*/ 2631668 w 2631668"/>
              <a:gd name="connsiteY6" fmla="*/ 66600 h 399590"/>
              <a:gd name="connsiteX7" fmla="*/ 2631668 w 2631668"/>
              <a:gd name="connsiteY7" fmla="*/ 332990 h 399590"/>
              <a:gd name="connsiteX8" fmla="*/ 2565068 w 2631668"/>
              <a:gd name="connsiteY8" fmla="*/ 399590 h 399590"/>
              <a:gd name="connsiteX9" fmla="*/ 1990420 w 2631668"/>
              <a:gd name="connsiteY9" fmla="*/ 399590 h 399590"/>
              <a:gd name="connsiteX10" fmla="*/ 1340819 w 2631668"/>
              <a:gd name="connsiteY10" fmla="*/ 399590 h 399590"/>
              <a:gd name="connsiteX11" fmla="*/ 766171 w 2631668"/>
              <a:gd name="connsiteY11" fmla="*/ 399590 h 399590"/>
              <a:gd name="connsiteX12" fmla="*/ 66600 w 2631668"/>
              <a:gd name="connsiteY12" fmla="*/ 399590 h 399590"/>
              <a:gd name="connsiteX13" fmla="*/ 0 w 2631668"/>
              <a:gd name="connsiteY13" fmla="*/ 332990 h 399590"/>
              <a:gd name="connsiteX14" fmla="*/ 0 w 263166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166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79568" y="-20785"/>
                  <a:pt x="456384" y="-26970"/>
                  <a:pt x="716202" y="0"/>
                </a:cubicBezTo>
                <a:cubicBezTo>
                  <a:pt x="976020" y="26970"/>
                  <a:pt x="1102030" y="-7257"/>
                  <a:pt x="1290849" y="0"/>
                </a:cubicBezTo>
                <a:cubicBezTo>
                  <a:pt x="1479668" y="7257"/>
                  <a:pt x="1685107" y="17770"/>
                  <a:pt x="1940451" y="0"/>
                </a:cubicBezTo>
                <a:cubicBezTo>
                  <a:pt x="2195795" y="-17770"/>
                  <a:pt x="2339879" y="-3838"/>
                  <a:pt x="2565068" y="0"/>
                </a:cubicBezTo>
                <a:cubicBezTo>
                  <a:pt x="2607829" y="2945"/>
                  <a:pt x="2631964" y="34586"/>
                  <a:pt x="2631668" y="66600"/>
                </a:cubicBezTo>
                <a:cubicBezTo>
                  <a:pt x="2631259" y="145208"/>
                  <a:pt x="2625068" y="278051"/>
                  <a:pt x="2631668" y="332990"/>
                </a:cubicBezTo>
                <a:cubicBezTo>
                  <a:pt x="2634797" y="368370"/>
                  <a:pt x="2602372" y="398465"/>
                  <a:pt x="2565068" y="399590"/>
                </a:cubicBezTo>
                <a:cubicBezTo>
                  <a:pt x="2396454" y="383270"/>
                  <a:pt x="2149119" y="376106"/>
                  <a:pt x="1990420" y="399590"/>
                </a:cubicBezTo>
                <a:cubicBezTo>
                  <a:pt x="1831721" y="423074"/>
                  <a:pt x="1507575" y="388076"/>
                  <a:pt x="1340819" y="399590"/>
                </a:cubicBezTo>
                <a:cubicBezTo>
                  <a:pt x="1174063" y="411104"/>
                  <a:pt x="1027988" y="384623"/>
                  <a:pt x="766171" y="399590"/>
                </a:cubicBezTo>
                <a:cubicBezTo>
                  <a:pt x="504354" y="414557"/>
                  <a:pt x="396926" y="4103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316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4639" y="-21481"/>
                  <a:pt x="393212" y="10856"/>
                  <a:pt x="691217" y="0"/>
                </a:cubicBezTo>
                <a:cubicBezTo>
                  <a:pt x="989222" y="-10856"/>
                  <a:pt x="1183218" y="-12808"/>
                  <a:pt x="1365803" y="0"/>
                </a:cubicBezTo>
                <a:cubicBezTo>
                  <a:pt x="1548388" y="12808"/>
                  <a:pt x="2278649" y="32819"/>
                  <a:pt x="2565068" y="0"/>
                </a:cubicBezTo>
                <a:cubicBezTo>
                  <a:pt x="2599306" y="3418"/>
                  <a:pt x="2631422" y="25716"/>
                  <a:pt x="2631668" y="66600"/>
                </a:cubicBezTo>
                <a:cubicBezTo>
                  <a:pt x="2632286" y="163177"/>
                  <a:pt x="2637619" y="233743"/>
                  <a:pt x="2631668" y="332990"/>
                </a:cubicBezTo>
                <a:cubicBezTo>
                  <a:pt x="2625511" y="368193"/>
                  <a:pt x="2601032" y="398983"/>
                  <a:pt x="2565068" y="399590"/>
                </a:cubicBezTo>
                <a:cubicBezTo>
                  <a:pt x="2327070" y="388601"/>
                  <a:pt x="2071874" y="412618"/>
                  <a:pt x="1915466" y="399590"/>
                </a:cubicBezTo>
                <a:cubicBezTo>
                  <a:pt x="1759058" y="386562"/>
                  <a:pt x="1509975" y="422480"/>
                  <a:pt x="1265865" y="399590"/>
                </a:cubicBezTo>
                <a:cubicBezTo>
                  <a:pt x="1021755" y="376700"/>
                  <a:pt x="832435" y="397753"/>
                  <a:pt x="716202" y="399590"/>
                </a:cubicBezTo>
                <a:cubicBezTo>
                  <a:pt x="599969" y="401427"/>
                  <a:pt x="267465" y="40176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المدينين وأوراق القبض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949EAD-E457-F001-37A7-95B90CD44C02}"/>
              </a:ext>
            </a:extLst>
          </p:cNvPr>
          <p:cNvSpPr/>
          <p:nvPr/>
        </p:nvSpPr>
        <p:spPr>
          <a:xfrm>
            <a:off x="8891292" y="5647312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فترة التحصيل</a:t>
            </a:r>
            <a:endParaRPr lang="en-US" sz="16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2AC6E-5EC0-1C8E-2512-E8AC3BE2DE59}"/>
              </a:ext>
            </a:extLst>
          </p:cNvPr>
          <p:cNvSpPr/>
          <p:nvPr/>
        </p:nvSpPr>
        <p:spPr>
          <a:xfrm>
            <a:off x="5945973" y="539260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360 يوما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96F8EE-CD47-5070-8934-6CE5CF3F7FBF}"/>
              </a:ext>
            </a:extLst>
          </p:cNvPr>
          <p:cNvSpPr/>
          <p:nvPr/>
        </p:nvSpPr>
        <p:spPr>
          <a:xfrm>
            <a:off x="5865029" y="6087134"/>
            <a:ext cx="1971124" cy="399590"/>
          </a:xfrm>
          <a:custGeom>
            <a:avLst/>
            <a:gdLst>
              <a:gd name="connsiteX0" fmla="*/ 0 w 1971124"/>
              <a:gd name="connsiteY0" fmla="*/ 66600 h 399590"/>
              <a:gd name="connsiteX1" fmla="*/ 66600 w 1971124"/>
              <a:gd name="connsiteY1" fmla="*/ 0 h 399590"/>
              <a:gd name="connsiteX2" fmla="*/ 697621 w 1971124"/>
              <a:gd name="connsiteY2" fmla="*/ 0 h 399590"/>
              <a:gd name="connsiteX3" fmla="*/ 1328641 w 1971124"/>
              <a:gd name="connsiteY3" fmla="*/ 0 h 399590"/>
              <a:gd name="connsiteX4" fmla="*/ 1904524 w 1971124"/>
              <a:gd name="connsiteY4" fmla="*/ 0 h 399590"/>
              <a:gd name="connsiteX5" fmla="*/ 1971124 w 1971124"/>
              <a:gd name="connsiteY5" fmla="*/ 66600 h 399590"/>
              <a:gd name="connsiteX6" fmla="*/ 1971124 w 1971124"/>
              <a:gd name="connsiteY6" fmla="*/ 332990 h 399590"/>
              <a:gd name="connsiteX7" fmla="*/ 1904524 w 1971124"/>
              <a:gd name="connsiteY7" fmla="*/ 399590 h 399590"/>
              <a:gd name="connsiteX8" fmla="*/ 1273503 w 1971124"/>
              <a:gd name="connsiteY8" fmla="*/ 399590 h 399590"/>
              <a:gd name="connsiteX9" fmla="*/ 642483 w 1971124"/>
              <a:gd name="connsiteY9" fmla="*/ 399590 h 399590"/>
              <a:gd name="connsiteX10" fmla="*/ 66600 w 1971124"/>
              <a:gd name="connsiteY10" fmla="*/ 399590 h 399590"/>
              <a:gd name="connsiteX11" fmla="*/ 0 w 1971124"/>
              <a:gd name="connsiteY11" fmla="*/ 332990 h 399590"/>
              <a:gd name="connsiteX12" fmla="*/ 0 w 197112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112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7956" y="31134"/>
                  <a:pt x="560159" y="20531"/>
                  <a:pt x="697621" y="0"/>
                </a:cubicBezTo>
                <a:cubicBezTo>
                  <a:pt x="835083" y="-20531"/>
                  <a:pt x="1108395" y="-10777"/>
                  <a:pt x="1328641" y="0"/>
                </a:cubicBezTo>
                <a:cubicBezTo>
                  <a:pt x="1548887" y="10777"/>
                  <a:pt x="1765193" y="9037"/>
                  <a:pt x="1904524" y="0"/>
                </a:cubicBezTo>
                <a:cubicBezTo>
                  <a:pt x="1936861" y="-436"/>
                  <a:pt x="1974023" y="28393"/>
                  <a:pt x="1971124" y="66600"/>
                </a:cubicBezTo>
                <a:cubicBezTo>
                  <a:pt x="1980598" y="138300"/>
                  <a:pt x="1958632" y="226928"/>
                  <a:pt x="1971124" y="332990"/>
                </a:cubicBezTo>
                <a:cubicBezTo>
                  <a:pt x="1962302" y="369513"/>
                  <a:pt x="1940826" y="398583"/>
                  <a:pt x="1904524" y="399590"/>
                </a:cubicBezTo>
                <a:cubicBezTo>
                  <a:pt x="1766852" y="429046"/>
                  <a:pt x="1496925" y="375728"/>
                  <a:pt x="1273503" y="399590"/>
                </a:cubicBezTo>
                <a:cubicBezTo>
                  <a:pt x="1050081" y="423452"/>
                  <a:pt x="880664" y="402983"/>
                  <a:pt x="642483" y="399590"/>
                </a:cubicBezTo>
                <a:cubicBezTo>
                  <a:pt x="404302" y="396197"/>
                  <a:pt x="191795" y="38837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7112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9778" y="5539"/>
                  <a:pt x="482699" y="-13615"/>
                  <a:pt x="679241" y="0"/>
                </a:cubicBezTo>
                <a:cubicBezTo>
                  <a:pt x="875783" y="13615"/>
                  <a:pt x="1020595" y="-30567"/>
                  <a:pt x="1328641" y="0"/>
                </a:cubicBezTo>
                <a:cubicBezTo>
                  <a:pt x="1636687" y="30567"/>
                  <a:pt x="1740987" y="18862"/>
                  <a:pt x="1904524" y="0"/>
                </a:cubicBezTo>
                <a:cubicBezTo>
                  <a:pt x="1938762" y="3418"/>
                  <a:pt x="1970878" y="25716"/>
                  <a:pt x="1971124" y="66600"/>
                </a:cubicBezTo>
                <a:cubicBezTo>
                  <a:pt x="1971742" y="163177"/>
                  <a:pt x="1977075" y="233743"/>
                  <a:pt x="1971124" y="332990"/>
                </a:cubicBezTo>
                <a:cubicBezTo>
                  <a:pt x="1964967" y="368193"/>
                  <a:pt x="1940488" y="398983"/>
                  <a:pt x="1904524" y="399590"/>
                </a:cubicBezTo>
                <a:cubicBezTo>
                  <a:pt x="1758830" y="381009"/>
                  <a:pt x="1552805" y="427304"/>
                  <a:pt x="1273503" y="399590"/>
                </a:cubicBezTo>
                <a:cubicBezTo>
                  <a:pt x="994201" y="371876"/>
                  <a:pt x="860212" y="428407"/>
                  <a:pt x="642483" y="399590"/>
                </a:cubicBezTo>
                <a:cubicBezTo>
                  <a:pt x="424754" y="370773"/>
                  <a:pt x="269908" y="41355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المدينين وأوراق القبض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9579F7-9B7C-B843-0DC4-1676CF619465}"/>
              </a:ext>
            </a:extLst>
          </p:cNvPr>
          <p:cNvCxnSpPr>
            <a:cxnSpLocks/>
          </p:cNvCxnSpPr>
          <p:nvPr/>
        </p:nvCxnSpPr>
        <p:spPr>
          <a:xfrm flipH="1">
            <a:off x="6021888" y="5977061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7CFDD32-05BF-9E9D-7BC1-0ECC7D979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66" y="5785050"/>
            <a:ext cx="453126" cy="30208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765EE5-D9CB-39FC-0BEE-18FA82D2C0F7}"/>
              </a:ext>
            </a:extLst>
          </p:cNvPr>
          <p:cNvSpPr/>
          <p:nvPr/>
        </p:nvSpPr>
        <p:spPr>
          <a:xfrm>
            <a:off x="881558" y="4216407"/>
            <a:ext cx="2468354" cy="399590"/>
          </a:xfrm>
          <a:custGeom>
            <a:avLst/>
            <a:gdLst>
              <a:gd name="connsiteX0" fmla="*/ 0 w 2468354"/>
              <a:gd name="connsiteY0" fmla="*/ 66600 h 399590"/>
              <a:gd name="connsiteX1" fmla="*/ 66600 w 2468354"/>
              <a:gd name="connsiteY1" fmla="*/ 0 h 399590"/>
              <a:gd name="connsiteX2" fmla="*/ 673740 w 2468354"/>
              <a:gd name="connsiteY2" fmla="*/ 0 h 399590"/>
              <a:gd name="connsiteX3" fmla="*/ 1210825 w 2468354"/>
              <a:gd name="connsiteY3" fmla="*/ 0 h 399590"/>
              <a:gd name="connsiteX4" fmla="*/ 1817966 w 2468354"/>
              <a:gd name="connsiteY4" fmla="*/ 0 h 399590"/>
              <a:gd name="connsiteX5" fmla="*/ 2401754 w 2468354"/>
              <a:gd name="connsiteY5" fmla="*/ 0 h 399590"/>
              <a:gd name="connsiteX6" fmla="*/ 2468354 w 2468354"/>
              <a:gd name="connsiteY6" fmla="*/ 66600 h 399590"/>
              <a:gd name="connsiteX7" fmla="*/ 2468354 w 2468354"/>
              <a:gd name="connsiteY7" fmla="*/ 332990 h 399590"/>
              <a:gd name="connsiteX8" fmla="*/ 2401754 w 2468354"/>
              <a:gd name="connsiteY8" fmla="*/ 399590 h 399590"/>
              <a:gd name="connsiteX9" fmla="*/ 1864669 w 2468354"/>
              <a:gd name="connsiteY9" fmla="*/ 399590 h 399590"/>
              <a:gd name="connsiteX10" fmla="*/ 1257529 w 2468354"/>
              <a:gd name="connsiteY10" fmla="*/ 399590 h 399590"/>
              <a:gd name="connsiteX11" fmla="*/ 720443 w 2468354"/>
              <a:gd name="connsiteY11" fmla="*/ 399590 h 399590"/>
              <a:gd name="connsiteX12" fmla="*/ 66600 w 2468354"/>
              <a:gd name="connsiteY12" fmla="*/ 399590 h 399590"/>
              <a:gd name="connsiteX13" fmla="*/ 0 w 2468354"/>
              <a:gd name="connsiteY13" fmla="*/ 332990 h 399590"/>
              <a:gd name="connsiteX14" fmla="*/ 0 w 2468354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8354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39878" y="12385"/>
                  <a:pt x="413088" y="2009"/>
                  <a:pt x="673740" y="0"/>
                </a:cubicBezTo>
                <a:cubicBezTo>
                  <a:pt x="934392" y="-2009"/>
                  <a:pt x="971946" y="18483"/>
                  <a:pt x="1210825" y="0"/>
                </a:cubicBezTo>
                <a:cubicBezTo>
                  <a:pt x="1449705" y="-18483"/>
                  <a:pt x="1579461" y="20264"/>
                  <a:pt x="1817966" y="0"/>
                </a:cubicBezTo>
                <a:cubicBezTo>
                  <a:pt x="2056471" y="-20264"/>
                  <a:pt x="2250586" y="-27642"/>
                  <a:pt x="2401754" y="0"/>
                </a:cubicBezTo>
                <a:cubicBezTo>
                  <a:pt x="2444515" y="2945"/>
                  <a:pt x="2468650" y="34586"/>
                  <a:pt x="2468354" y="66600"/>
                </a:cubicBezTo>
                <a:cubicBezTo>
                  <a:pt x="2467945" y="145208"/>
                  <a:pt x="2461754" y="278051"/>
                  <a:pt x="2468354" y="332990"/>
                </a:cubicBezTo>
                <a:cubicBezTo>
                  <a:pt x="2471483" y="368370"/>
                  <a:pt x="2439058" y="398465"/>
                  <a:pt x="2401754" y="399590"/>
                </a:cubicBezTo>
                <a:cubicBezTo>
                  <a:pt x="2170867" y="388641"/>
                  <a:pt x="2035283" y="420885"/>
                  <a:pt x="1864669" y="399590"/>
                </a:cubicBezTo>
                <a:cubicBezTo>
                  <a:pt x="1694056" y="378295"/>
                  <a:pt x="1423965" y="428763"/>
                  <a:pt x="1257529" y="399590"/>
                </a:cubicBezTo>
                <a:cubicBezTo>
                  <a:pt x="1091093" y="370417"/>
                  <a:pt x="968680" y="402075"/>
                  <a:pt x="720443" y="399590"/>
                </a:cubicBezTo>
                <a:cubicBezTo>
                  <a:pt x="472206" y="397105"/>
                  <a:pt x="262477" y="431597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683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278" y="22321"/>
                  <a:pt x="453418" y="-17824"/>
                  <a:pt x="650389" y="0"/>
                </a:cubicBezTo>
                <a:cubicBezTo>
                  <a:pt x="847360" y="17824"/>
                  <a:pt x="1123708" y="9915"/>
                  <a:pt x="1280880" y="0"/>
                </a:cubicBezTo>
                <a:cubicBezTo>
                  <a:pt x="1438052" y="-9915"/>
                  <a:pt x="2122564" y="-55679"/>
                  <a:pt x="2401754" y="0"/>
                </a:cubicBezTo>
                <a:cubicBezTo>
                  <a:pt x="2435992" y="3418"/>
                  <a:pt x="2468108" y="25716"/>
                  <a:pt x="2468354" y="66600"/>
                </a:cubicBezTo>
                <a:cubicBezTo>
                  <a:pt x="2468972" y="163177"/>
                  <a:pt x="2474305" y="233743"/>
                  <a:pt x="2468354" y="332990"/>
                </a:cubicBezTo>
                <a:cubicBezTo>
                  <a:pt x="2462197" y="368193"/>
                  <a:pt x="2437718" y="398983"/>
                  <a:pt x="2401754" y="399590"/>
                </a:cubicBezTo>
                <a:cubicBezTo>
                  <a:pt x="2211239" y="422543"/>
                  <a:pt x="1968053" y="397853"/>
                  <a:pt x="1794614" y="399590"/>
                </a:cubicBezTo>
                <a:cubicBezTo>
                  <a:pt x="1621175" y="401327"/>
                  <a:pt x="1455233" y="399289"/>
                  <a:pt x="1187474" y="399590"/>
                </a:cubicBezTo>
                <a:cubicBezTo>
                  <a:pt x="919715" y="399891"/>
                  <a:pt x="781678" y="392889"/>
                  <a:pt x="673740" y="399590"/>
                </a:cubicBezTo>
                <a:cubicBezTo>
                  <a:pt x="565802" y="406291"/>
                  <a:pt x="247386" y="37732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كلما أرتفعت كان جيدا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6C8FC-5B7E-60E2-7E1A-1E95C5517842}"/>
              </a:ext>
            </a:extLst>
          </p:cNvPr>
          <p:cNvSpPr/>
          <p:nvPr/>
        </p:nvSpPr>
        <p:spPr>
          <a:xfrm>
            <a:off x="3950349" y="579219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كلما قل كان أفضل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C446457-04C3-E6D1-4AA6-EB569CD32912}"/>
              </a:ext>
            </a:extLst>
          </p:cNvPr>
          <p:cNvSpPr/>
          <p:nvPr/>
        </p:nvSpPr>
        <p:spPr>
          <a:xfrm>
            <a:off x="1983033" y="5111153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كفاءة أكبر في استخدام الموارد المالية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B8891DA-5F82-0446-4BA9-567B70F3F4FD}"/>
              </a:ext>
            </a:extLst>
          </p:cNvPr>
          <p:cNvSpPr/>
          <p:nvPr/>
        </p:nvSpPr>
        <p:spPr>
          <a:xfrm>
            <a:off x="2035669" y="5670673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تحصيل الديون بسرعة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A02DA9-990E-DB19-9176-DAE1BF7C8E12}"/>
              </a:ext>
            </a:extLst>
          </p:cNvPr>
          <p:cNvSpPr/>
          <p:nvPr/>
        </p:nvSpPr>
        <p:spPr>
          <a:xfrm>
            <a:off x="2068434" y="6139918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تعيد استثمار الأموال سريعا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E4204A6-EED8-AB05-F6DE-EA2203369DBB}"/>
              </a:ext>
            </a:extLst>
          </p:cNvPr>
          <p:cNvSpPr/>
          <p:nvPr/>
        </p:nvSpPr>
        <p:spPr>
          <a:xfrm>
            <a:off x="3832921" y="5220017"/>
            <a:ext cx="7011220" cy="1425906"/>
          </a:xfrm>
          <a:custGeom>
            <a:avLst/>
            <a:gdLst>
              <a:gd name="connsiteX0" fmla="*/ 0 w 7011220"/>
              <a:gd name="connsiteY0" fmla="*/ 237656 h 1425906"/>
              <a:gd name="connsiteX1" fmla="*/ 237656 w 7011220"/>
              <a:gd name="connsiteY1" fmla="*/ 0 h 1425906"/>
              <a:gd name="connsiteX2" fmla="*/ 1021965 w 7011220"/>
              <a:gd name="connsiteY2" fmla="*/ 0 h 1425906"/>
              <a:gd name="connsiteX3" fmla="*/ 1610197 w 7011220"/>
              <a:gd name="connsiteY3" fmla="*/ 0 h 1425906"/>
              <a:gd name="connsiteX4" fmla="*/ 2133069 w 7011220"/>
              <a:gd name="connsiteY4" fmla="*/ 0 h 1425906"/>
              <a:gd name="connsiteX5" fmla="*/ 2852019 w 7011220"/>
              <a:gd name="connsiteY5" fmla="*/ 0 h 1425906"/>
              <a:gd name="connsiteX6" fmla="*/ 3440251 w 7011220"/>
              <a:gd name="connsiteY6" fmla="*/ 0 h 1425906"/>
              <a:gd name="connsiteX7" fmla="*/ 4224560 w 7011220"/>
              <a:gd name="connsiteY7" fmla="*/ 0 h 1425906"/>
              <a:gd name="connsiteX8" fmla="*/ 4747433 w 7011220"/>
              <a:gd name="connsiteY8" fmla="*/ 0 h 1425906"/>
              <a:gd name="connsiteX9" fmla="*/ 5531741 w 7011220"/>
              <a:gd name="connsiteY9" fmla="*/ 0 h 1425906"/>
              <a:gd name="connsiteX10" fmla="*/ 5989255 w 7011220"/>
              <a:gd name="connsiteY10" fmla="*/ 0 h 1425906"/>
              <a:gd name="connsiteX11" fmla="*/ 6773564 w 7011220"/>
              <a:gd name="connsiteY11" fmla="*/ 0 h 1425906"/>
              <a:gd name="connsiteX12" fmla="*/ 7011220 w 7011220"/>
              <a:gd name="connsiteY12" fmla="*/ 237656 h 1425906"/>
              <a:gd name="connsiteX13" fmla="*/ 7011220 w 7011220"/>
              <a:gd name="connsiteY13" fmla="*/ 684435 h 1425906"/>
              <a:gd name="connsiteX14" fmla="*/ 7011220 w 7011220"/>
              <a:gd name="connsiteY14" fmla="*/ 1188250 h 1425906"/>
              <a:gd name="connsiteX15" fmla="*/ 6773564 w 7011220"/>
              <a:gd name="connsiteY15" fmla="*/ 1425906 h 1425906"/>
              <a:gd name="connsiteX16" fmla="*/ 6054614 w 7011220"/>
              <a:gd name="connsiteY16" fmla="*/ 1425906 h 1425906"/>
              <a:gd name="connsiteX17" fmla="*/ 5401023 w 7011220"/>
              <a:gd name="connsiteY17" fmla="*/ 1425906 h 1425906"/>
              <a:gd name="connsiteX18" fmla="*/ 4943510 w 7011220"/>
              <a:gd name="connsiteY18" fmla="*/ 1425906 h 1425906"/>
              <a:gd name="connsiteX19" fmla="*/ 4420637 w 7011220"/>
              <a:gd name="connsiteY19" fmla="*/ 1425906 h 1425906"/>
              <a:gd name="connsiteX20" fmla="*/ 3636328 w 7011220"/>
              <a:gd name="connsiteY20" fmla="*/ 1425906 h 1425906"/>
              <a:gd name="connsiteX21" fmla="*/ 2982737 w 7011220"/>
              <a:gd name="connsiteY21" fmla="*/ 1425906 h 1425906"/>
              <a:gd name="connsiteX22" fmla="*/ 2459865 w 7011220"/>
              <a:gd name="connsiteY22" fmla="*/ 1425906 h 1425906"/>
              <a:gd name="connsiteX23" fmla="*/ 1806274 w 7011220"/>
              <a:gd name="connsiteY23" fmla="*/ 1425906 h 1425906"/>
              <a:gd name="connsiteX24" fmla="*/ 1348760 w 7011220"/>
              <a:gd name="connsiteY24" fmla="*/ 1425906 h 1425906"/>
              <a:gd name="connsiteX25" fmla="*/ 891247 w 7011220"/>
              <a:gd name="connsiteY25" fmla="*/ 1425906 h 1425906"/>
              <a:gd name="connsiteX26" fmla="*/ 237656 w 7011220"/>
              <a:gd name="connsiteY26" fmla="*/ 1425906 h 1425906"/>
              <a:gd name="connsiteX27" fmla="*/ 0 w 7011220"/>
              <a:gd name="connsiteY27" fmla="*/ 1188250 h 1425906"/>
              <a:gd name="connsiteX28" fmla="*/ 0 w 7011220"/>
              <a:gd name="connsiteY28" fmla="*/ 741471 h 1425906"/>
              <a:gd name="connsiteX29" fmla="*/ 0 w 7011220"/>
              <a:gd name="connsiteY29" fmla="*/ 237656 h 142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11220" h="1425906" extrusionOk="0">
                <a:moveTo>
                  <a:pt x="0" y="237656"/>
                </a:moveTo>
                <a:cubicBezTo>
                  <a:pt x="-19558" y="94338"/>
                  <a:pt x="81761" y="9248"/>
                  <a:pt x="237656" y="0"/>
                </a:cubicBezTo>
                <a:cubicBezTo>
                  <a:pt x="544336" y="-19132"/>
                  <a:pt x="817665" y="-21165"/>
                  <a:pt x="1021965" y="0"/>
                </a:cubicBezTo>
                <a:cubicBezTo>
                  <a:pt x="1226265" y="21165"/>
                  <a:pt x="1335099" y="4511"/>
                  <a:pt x="1610197" y="0"/>
                </a:cubicBezTo>
                <a:cubicBezTo>
                  <a:pt x="1885295" y="-4511"/>
                  <a:pt x="1894789" y="-21860"/>
                  <a:pt x="2133069" y="0"/>
                </a:cubicBezTo>
                <a:cubicBezTo>
                  <a:pt x="2371349" y="21860"/>
                  <a:pt x="2575655" y="-29916"/>
                  <a:pt x="2852019" y="0"/>
                </a:cubicBezTo>
                <a:cubicBezTo>
                  <a:pt x="3128383" y="29916"/>
                  <a:pt x="3230543" y="25171"/>
                  <a:pt x="3440251" y="0"/>
                </a:cubicBezTo>
                <a:cubicBezTo>
                  <a:pt x="3649959" y="-25171"/>
                  <a:pt x="3945579" y="-2661"/>
                  <a:pt x="4224560" y="0"/>
                </a:cubicBezTo>
                <a:cubicBezTo>
                  <a:pt x="4503541" y="2661"/>
                  <a:pt x="4587720" y="12107"/>
                  <a:pt x="4747433" y="0"/>
                </a:cubicBezTo>
                <a:cubicBezTo>
                  <a:pt x="4907146" y="-12107"/>
                  <a:pt x="5166193" y="-37535"/>
                  <a:pt x="5531741" y="0"/>
                </a:cubicBezTo>
                <a:cubicBezTo>
                  <a:pt x="5897289" y="37535"/>
                  <a:pt x="5880191" y="9290"/>
                  <a:pt x="5989255" y="0"/>
                </a:cubicBezTo>
                <a:cubicBezTo>
                  <a:pt x="6098319" y="-9290"/>
                  <a:pt x="6381939" y="37627"/>
                  <a:pt x="6773564" y="0"/>
                </a:cubicBezTo>
                <a:cubicBezTo>
                  <a:pt x="6919639" y="22062"/>
                  <a:pt x="7012300" y="117588"/>
                  <a:pt x="7011220" y="237656"/>
                </a:cubicBezTo>
                <a:cubicBezTo>
                  <a:pt x="7008279" y="351989"/>
                  <a:pt x="6996806" y="498441"/>
                  <a:pt x="7011220" y="684435"/>
                </a:cubicBezTo>
                <a:cubicBezTo>
                  <a:pt x="7025634" y="870429"/>
                  <a:pt x="6992210" y="1058816"/>
                  <a:pt x="7011220" y="1188250"/>
                </a:cubicBezTo>
                <a:cubicBezTo>
                  <a:pt x="6997610" y="1321739"/>
                  <a:pt x="6892484" y="1417396"/>
                  <a:pt x="6773564" y="1425906"/>
                </a:cubicBezTo>
                <a:cubicBezTo>
                  <a:pt x="6432759" y="1438920"/>
                  <a:pt x="6292669" y="1422084"/>
                  <a:pt x="6054614" y="1425906"/>
                </a:cubicBezTo>
                <a:cubicBezTo>
                  <a:pt x="5816559" y="1429729"/>
                  <a:pt x="5696842" y="1436063"/>
                  <a:pt x="5401023" y="1425906"/>
                </a:cubicBezTo>
                <a:cubicBezTo>
                  <a:pt x="5105204" y="1415749"/>
                  <a:pt x="5119163" y="1404112"/>
                  <a:pt x="4943510" y="1425906"/>
                </a:cubicBezTo>
                <a:cubicBezTo>
                  <a:pt x="4767857" y="1447700"/>
                  <a:pt x="4534109" y="1425493"/>
                  <a:pt x="4420637" y="1425906"/>
                </a:cubicBezTo>
                <a:cubicBezTo>
                  <a:pt x="4307165" y="1426319"/>
                  <a:pt x="3900031" y="1446016"/>
                  <a:pt x="3636328" y="1425906"/>
                </a:cubicBezTo>
                <a:cubicBezTo>
                  <a:pt x="3372625" y="1405796"/>
                  <a:pt x="3220699" y="1453090"/>
                  <a:pt x="2982737" y="1425906"/>
                </a:cubicBezTo>
                <a:cubicBezTo>
                  <a:pt x="2744775" y="1398722"/>
                  <a:pt x="2682034" y="1440044"/>
                  <a:pt x="2459865" y="1425906"/>
                </a:cubicBezTo>
                <a:cubicBezTo>
                  <a:pt x="2237696" y="1411768"/>
                  <a:pt x="1994524" y="1436711"/>
                  <a:pt x="1806274" y="1425906"/>
                </a:cubicBezTo>
                <a:cubicBezTo>
                  <a:pt x="1618024" y="1415101"/>
                  <a:pt x="1558780" y="1424316"/>
                  <a:pt x="1348760" y="1425906"/>
                </a:cubicBezTo>
                <a:cubicBezTo>
                  <a:pt x="1138740" y="1427496"/>
                  <a:pt x="988964" y="1421537"/>
                  <a:pt x="891247" y="1425906"/>
                </a:cubicBezTo>
                <a:cubicBezTo>
                  <a:pt x="793530" y="1430275"/>
                  <a:pt x="496156" y="1431518"/>
                  <a:pt x="237656" y="1425906"/>
                </a:cubicBezTo>
                <a:cubicBezTo>
                  <a:pt x="128850" y="1433763"/>
                  <a:pt x="1628" y="1324986"/>
                  <a:pt x="0" y="1188250"/>
                </a:cubicBezTo>
                <a:cubicBezTo>
                  <a:pt x="16684" y="1038312"/>
                  <a:pt x="1982" y="832307"/>
                  <a:pt x="0" y="741471"/>
                </a:cubicBezTo>
                <a:cubicBezTo>
                  <a:pt x="-1982" y="650635"/>
                  <a:pt x="-18860" y="347845"/>
                  <a:pt x="0" y="23765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C77F16-5F88-5D80-10A1-236CDF3C9C85}"/>
              </a:ext>
            </a:extLst>
          </p:cNvPr>
          <p:cNvSpPr/>
          <p:nvPr/>
        </p:nvSpPr>
        <p:spPr>
          <a:xfrm>
            <a:off x="5842069" y="2470893"/>
            <a:ext cx="2631668" cy="399590"/>
          </a:xfrm>
          <a:custGeom>
            <a:avLst/>
            <a:gdLst>
              <a:gd name="connsiteX0" fmla="*/ 0 w 2631668"/>
              <a:gd name="connsiteY0" fmla="*/ 66600 h 399590"/>
              <a:gd name="connsiteX1" fmla="*/ 66600 w 2631668"/>
              <a:gd name="connsiteY1" fmla="*/ 0 h 399590"/>
              <a:gd name="connsiteX2" fmla="*/ 716202 w 2631668"/>
              <a:gd name="connsiteY2" fmla="*/ 0 h 399590"/>
              <a:gd name="connsiteX3" fmla="*/ 1290849 w 2631668"/>
              <a:gd name="connsiteY3" fmla="*/ 0 h 399590"/>
              <a:gd name="connsiteX4" fmla="*/ 1940451 w 2631668"/>
              <a:gd name="connsiteY4" fmla="*/ 0 h 399590"/>
              <a:gd name="connsiteX5" fmla="*/ 2565068 w 2631668"/>
              <a:gd name="connsiteY5" fmla="*/ 0 h 399590"/>
              <a:gd name="connsiteX6" fmla="*/ 2631668 w 2631668"/>
              <a:gd name="connsiteY6" fmla="*/ 66600 h 399590"/>
              <a:gd name="connsiteX7" fmla="*/ 2631668 w 2631668"/>
              <a:gd name="connsiteY7" fmla="*/ 332990 h 399590"/>
              <a:gd name="connsiteX8" fmla="*/ 2565068 w 2631668"/>
              <a:gd name="connsiteY8" fmla="*/ 399590 h 399590"/>
              <a:gd name="connsiteX9" fmla="*/ 1990420 w 2631668"/>
              <a:gd name="connsiteY9" fmla="*/ 399590 h 399590"/>
              <a:gd name="connsiteX10" fmla="*/ 1340819 w 2631668"/>
              <a:gd name="connsiteY10" fmla="*/ 399590 h 399590"/>
              <a:gd name="connsiteX11" fmla="*/ 766171 w 2631668"/>
              <a:gd name="connsiteY11" fmla="*/ 399590 h 399590"/>
              <a:gd name="connsiteX12" fmla="*/ 66600 w 2631668"/>
              <a:gd name="connsiteY12" fmla="*/ 399590 h 399590"/>
              <a:gd name="connsiteX13" fmla="*/ 0 w 2631668"/>
              <a:gd name="connsiteY13" fmla="*/ 332990 h 399590"/>
              <a:gd name="connsiteX14" fmla="*/ 0 w 263166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166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79568" y="-20785"/>
                  <a:pt x="456384" y="-26970"/>
                  <a:pt x="716202" y="0"/>
                </a:cubicBezTo>
                <a:cubicBezTo>
                  <a:pt x="976020" y="26970"/>
                  <a:pt x="1102030" y="-7257"/>
                  <a:pt x="1290849" y="0"/>
                </a:cubicBezTo>
                <a:cubicBezTo>
                  <a:pt x="1479668" y="7257"/>
                  <a:pt x="1685107" y="17770"/>
                  <a:pt x="1940451" y="0"/>
                </a:cubicBezTo>
                <a:cubicBezTo>
                  <a:pt x="2195795" y="-17770"/>
                  <a:pt x="2339879" y="-3838"/>
                  <a:pt x="2565068" y="0"/>
                </a:cubicBezTo>
                <a:cubicBezTo>
                  <a:pt x="2607829" y="2945"/>
                  <a:pt x="2631964" y="34586"/>
                  <a:pt x="2631668" y="66600"/>
                </a:cubicBezTo>
                <a:cubicBezTo>
                  <a:pt x="2631259" y="145208"/>
                  <a:pt x="2625068" y="278051"/>
                  <a:pt x="2631668" y="332990"/>
                </a:cubicBezTo>
                <a:cubicBezTo>
                  <a:pt x="2634797" y="368370"/>
                  <a:pt x="2602372" y="398465"/>
                  <a:pt x="2565068" y="399590"/>
                </a:cubicBezTo>
                <a:cubicBezTo>
                  <a:pt x="2396454" y="383270"/>
                  <a:pt x="2149119" y="376106"/>
                  <a:pt x="1990420" y="399590"/>
                </a:cubicBezTo>
                <a:cubicBezTo>
                  <a:pt x="1831721" y="423074"/>
                  <a:pt x="1507575" y="388076"/>
                  <a:pt x="1340819" y="399590"/>
                </a:cubicBezTo>
                <a:cubicBezTo>
                  <a:pt x="1174063" y="411104"/>
                  <a:pt x="1027988" y="384623"/>
                  <a:pt x="766171" y="399590"/>
                </a:cubicBezTo>
                <a:cubicBezTo>
                  <a:pt x="504354" y="414557"/>
                  <a:pt x="396926" y="4103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316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4639" y="-21481"/>
                  <a:pt x="393212" y="10856"/>
                  <a:pt x="691217" y="0"/>
                </a:cubicBezTo>
                <a:cubicBezTo>
                  <a:pt x="989222" y="-10856"/>
                  <a:pt x="1183218" y="-12808"/>
                  <a:pt x="1365803" y="0"/>
                </a:cubicBezTo>
                <a:cubicBezTo>
                  <a:pt x="1548388" y="12808"/>
                  <a:pt x="2278649" y="32819"/>
                  <a:pt x="2565068" y="0"/>
                </a:cubicBezTo>
                <a:cubicBezTo>
                  <a:pt x="2599306" y="3418"/>
                  <a:pt x="2631422" y="25716"/>
                  <a:pt x="2631668" y="66600"/>
                </a:cubicBezTo>
                <a:cubicBezTo>
                  <a:pt x="2632286" y="163177"/>
                  <a:pt x="2637619" y="233743"/>
                  <a:pt x="2631668" y="332990"/>
                </a:cubicBezTo>
                <a:cubicBezTo>
                  <a:pt x="2625511" y="368193"/>
                  <a:pt x="2601032" y="398983"/>
                  <a:pt x="2565068" y="399590"/>
                </a:cubicBezTo>
                <a:cubicBezTo>
                  <a:pt x="2327070" y="388601"/>
                  <a:pt x="2071874" y="412618"/>
                  <a:pt x="1915466" y="399590"/>
                </a:cubicBezTo>
                <a:cubicBezTo>
                  <a:pt x="1759058" y="386562"/>
                  <a:pt x="1509975" y="422480"/>
                  <a:pt x="1265865" y="399590"/>
                </a:cubicBezTo>
                <a:cubicBezTo>
                  <a:pt x="1021755" y="376700"/>
                  <a:pt x="832435" y="397753"/>
                  <a:pt x="716202" y="399590"/>
                </a:cubicBezTo>
                <a:cubicBezTo>
                  <a:pt x="599969" y="401427"/>
                  <a:pt x="267465" y="40176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Accounts Receivable Turnover</a:t>
            </a:r>
            <a:endParaRPr lang="en-US" sz="12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B3AAF8-8A37-540D-A13E-178BA74350BC}"/>
              </a:ext>
            </a:extLst>
          </p:cNvPr>
          <p:cNvSpPr/>
          <p:nvPr/>
        </p:nvSpPr>
        <p:spPr>
          <a:xfrm>
            <a:off x="7141610" y="3992109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المدينين وأوراق القبض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4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الموردين</a:t>
            </a:r>
            <a:endParaRPr lang="en-US" sz="16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6175646" y="194491"/>
            <a:ext cx="2622235" cy="399590"/>
          </a:xfrm>
          <a:custGeom>
            <a:avLst/>
            <a:gdLst>
              <a:gd name="connsiteX0" fmla="*/ 0 w 2622235"/>
              <a:gd name="connsiteY0" fmla="*/ 66600 h 399590"/>
              <a:gd name="connsiteX1" fmla="*/ 66600 w 2622235"/>
              <a:gd name="connsiteY1" fmla="*/ 0 h 399590"/>
              <a:gd name="connsiteX2" fmla="*/ 713749 w 2622235"/>
              <a:gd name="connsiteY2" fmla="*/ 0 h 399590"/>
              <a:gd name="connsiteX3" fmla="*/ 1286227 w 2622235"/>
              <a:gd name="connsiteY3" fmla="*/ 0 h 399590"/>
              <a:gd name="connsiteX4" fmla="*/ 1933376 w 2622235"/>
              <a:gd name="connsiteY4" fmla="*/ 0 h 399590"/>
              <a:gd name="connsiteX5" fmla="*/ 2555635 w 2622235"/>
              <a:gd name="connsiteY5" fmla="*/ 0 h 399590"/>
              <a:gd name="connsiteX6" fmla="*/ 2622235 w 2622235"/>
              <a:gd name="connsiteY6" fmla="*/ 66600 h 399590"/>
              <a:gd name="connsiteX7" fmla="*/ 2622235 w 2622235"/>
              <a:gd name="connsiteY7" fmla="*/ 332990 h 399590"/>
              <a:gd name="connsiteX8" fmla="*/ 2555635 w 2622235"/>
              <a:gd name="connsiteY8" fmla="*/ 399590 h 399590"/>
              <a:gd name="connsiteX9" fmla="*/ 1983157 w 2622235"/>
              <a:gd name="connsiteY9" fmla="*/ 399590 h 399590"/>
              <a:gd name="connsiteX10" fmla="*/ 1336008 w 2622235"/>
              <a:gd name="connsiteY10" fmla="*/ 399590 h 399590"/>
              <a:gd name="connsiteX11" fmla="*/ 763530 w 2622235"/>
              <a:gd name="connsiteY11" fmla="*/ 399590 h 399590"/>
              <a:gd name="connsiteX12" fmla="*/ 66600 w 2622235"/>
              <a:gd name="connsiteY12" fmla="*/ 399590 h 399590"/>
              <a:gd name="connsiteX13" fmla="*/ 0 w 2622235"/>
              <a:gd name="connsiteY13" fmla="*/ 332990 h 399590"/>
              <a:gd name="connsiteX14" fmla="*/ 0 w 262223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223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89804" y="19861"/>
                  <a:pt x="457400" y="-9045"/>
                  <a:pt x="713749" y="0"/>
                </a:cubicBezTo>
                <a:cubicBezTo>
                  <a:pt x="970098" y="9045"/>
                  <a:pt x="1042079" y="24820"/>
                  <a:pt x="1286227" y="0"/>
                </a:cubicBezTo>
                <a:cubicBezTo>
                  <a:pt x="1530375" y="-24820"/>
                  <a:pt x="1763561" y="-19889"/>
                  <a:pt x="1933376" y="0"/>
                </a:cubicBezTo>
                <a:cubicBezTo>
                  <a:pt x="2103191" y="19889"/>
                  <a:pt x="2266403" y="8155"/>
                  <a:pt x="2555635" y="0"/>
                </a:cubicBezTo>
                <a:cubicBezTo>
                  <a:pt x="2598396" y="2945"/>
                  <a:pt x="2622531" y="34586"/>
                  <a:pt x="2622235" y="66600"/>
                </a:cubicBezTo>
                <a:cubicBezTo>
                  <a:pt x="2621826" y="145208"/>
                  <a:pt x="2615635" y="278051"/>
                  <a:pt x="2622235" y="332990"/>
                </a:cubicBezTo>
                <a:cubicBezTo>
                  <a:pt x="2625364" y="368370"/>
                  <a:pt x="2592939" y="398465"/>
                  <a:pt x="2555635" y="399590"/>
                </a:cubicBezTo>
                <a:cubicBezTo>
                  <a:pt x="2331547" y="381120"/>
                  <a:pt x="2140491" y="427159"/>
                  <a:pt x="1983157" y="399590"/>
                </a:cubicBezTo>
                <a:cubicBezTo>
                  <a:pt x="1825823" y="372021"/>
                  <a:pt x="1515352" y="391871"/>
                  <a:pt x="1336008" y="399590"/>
                </a:cubicBezTo>
                <a:cubicBezTo>
                  <a:pt x="1156664" y="407309"/>
                  <a:pt x="992680" y="415939"/>
                  <a:pt x="763530" y="399590"/>
                </a:cubicBezTo>
                <a:cubicBezTo>
                  <a:pt x="534380" y="383241"/>
                  <a:pt x="378975" y="410830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2223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9010" y="-9488"/>
                  <a:pt x="397867" y="-5607"/>
                  <a:pt x="688859" y="0"/>
                </a:cubicBezTo>
                <a:cubicBezTo>
                  <a:pt x="979851" y="5607"/>
                  <a:pt x="1108536" y="7533"/>
                  <a:pt x="1360898" y="0"/>
                </a:cubicBezTo>
                <a:cubicBezTo>
                  <a:pt x="1613260" y="-7533"/>
                  <a:pt x="2096637" y="-3287"/>
                  <a:pt x="2555635" y="0"/>
                </a:cubicBezTo>
                <a:cubicBezTo>
                  <a:pt x="2589873" y="3418"/>
                  <a:pt x="2621989" y="25716"/>
                  <a:pt x="2622235" y="66600"/>
                </a:cubicBezTo>
                <a:cubicBezTo>
                  <a:pt x="2622853" y="163177"/>
                  <a:pt x="2628186" y="233743"/>
                  <a:pt x="2622235" y="332990"/>
                </a:cubicBezTo>
                <a:cubicBezTo>
                  <a:pt x="2616078" y="368193"/>
                  <a:pt x="2591599" y="398983"/>
                  <a:pt x="2555635" y="399590"/>
                </a:cubicBezTo>
                <a:cubicBezTo>
                  <a:pt x="2271676" y="369444"/>
                  <a:pt x="2210258" y="373863"/>
                  <a:pt x="1908486" y="399590"/>
                </a:cubicBezTo>
                <a:cubicBezTo>
                  <a:pt x="1606714" y="425317"/>
                  <a:pt x="1550814" y="392135"/>
                  <a:pt x="1261337" y="399590"/>
                </a:cubicBezTo>
                <a:cubicBezTo>
                  <a:pt x="971860" y="407045"/>
                  <a:pt x="829991" y="378384"/>
                  <a:pt x="713749" y="399590"/>
                </a:cubicBezTo>
                <a:cubicBezTo>
                  <a:pt x="597507" y="420796"/>
                  <a:pt x="356456" y="40351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Ratios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374175" y="1664580"/>
            <a:ext cx="1710230" cy="469856"/>
          </a:xfrm>
          <a:custGeom>
            <a:avLst/>
            <a:gdLst>
              <a:gd name="connsiteX0" fmla="*/ 0 w 1710230"/>
              <a:gd name="connsiteY0" fmla="*/ 78311 h 469856"/>
              <a:gd name="connsiteX1" fmla="*/ 78311 w 1710230"/>
              <a:gd name="connsiteY1" fmla="*/ 0 h 469856"/>
              <a:gd name="connsiteX2" fmla="*/ 611716 w 1710230"/>
              <a:gd name="connsiteY2" fmla="*/ 0 h 469856"/>
              <a:gd name="connsiteX3" fmla="*/ 1145122 w 1710230"/>
              <a:gd name="connsiteY3" fmla="*/ 0 h 469856"/>
              <a:gd name="connsiteX4" fmla="*/ 1631919 w 1710230"/>
              <a:gd name="connsiteY4" fmla="*/ 0 h 469856"/>
              <a:gd name="connsiteX5" fmla="*/ 1710230 w 1710230"/>
              <a:gd name="connsiteY5" fmla="*/ 78311 h 469856"/>
              <a:gd name="connsiteX6" fmla="*/ 1710230 w 1710230"/>
              <a:gd name="connsiteY6" fmla="*/ 391545 h 469856"/>
              <a:gd name="connsiteX7" fmla="*/ 1631919 w 1710230"/>
              <a:gd name="connsiteY7" fmla="*/ 469856 h 469856"/>
              <a:gd name="connsiteX8" fmla="*/ 1098514 w 1710230"/>
              <a:gd name="connsiteY8" fmla="*/ 469856 h 469856"/>
              <a:gd name="connsiteX9" fmla="*/ 565108 w 1710230"/>
              <a:gd name="connsiteY9" fmla="*/ 469856 h 469856"/>
              <a:gd name="connsiteX10" fmla="*/ 78311 w 1710230"/>
              <a:gd name="connsiteY10" fmla="*/ 469856 h 469856"/>
              <a:gd name="connsiteX11" fmla="*/ 0 w 1710230"/>
              <a:gd name="connsiteY11" fmla="*/ 391545 h 469856"/>
              <a:gd name="connsiteX12" fmla="*/ 0 w 1710230"/>
              <a:gd name="connsiteY12" fmla="*/ 78311 h 46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469856" fill="none" extrusionOk="0">
                <a:moveTo>
                  <a:pt x="0" y="78311"/>
                </a:moveTo>
                <a:cubicBezTo>
                  <a:pt x="-3336" y="33042"/>
                  <a:pt x="41559" y="-7502"/>
                  <a:pt x="78311" y="0"/>
                </a:cubicBezTo>
                <a:cubicBezTo>
                  <a:pt x="297219" y="-25505"/>
                  <a:pt x="453791" y="-4934"/>
                  <a:pt x="611716" y="0"/>
                </a:cubicBezTo>
                <a:cubicBezTo>
                  <a:pt x="769641" y="4934"/>
                  <a:pt x="887398" y="7640"/>
                  <a:pt x="1145122" y="0"/>
                </a:cubicBezTo>
                <a:cubicBezTo>
                  <a:pt x="1402846" y="-7640"/>
                  <a:pt x="1430406" y="-21618"/>
                  <a:pt x="1631919" y="0"/>
                </a:cubicBezTo>
                <a:cubicBezTo>
                  <a:pt x="1669946" y="-512"/>
                  <a:pt x="1716481" y="31988"/>
                  <a:pt x="1710230" y="78311"/>
                </a:cubicBezTo>
                <a:cubicBezTo>
                  <a:pt x="1719023" y="208155"/>
                  <a:pt x="1698757" y="265391"/>
                  <a:pt x="1710230" y="391545"/>
                </a:cubicBezTo>
                <a:cubicBezTo>
                  <a:pt x="1702187" y="434559"/>
                  <a:pt x="1672383" y="464006"/>
                  <a:pt x="1631919" y="469856"/>
                </a:cubicBezTo>
                <a:cubicBezTo>
                  <a:pt x="1511495" y="493045"/>
                  <a:pt x="1280624" y="466665"/>
                  <a:pt x="1098514" y="469856"/>
                </a:cubicBezTo>
                <a:cubicBezTo>
                  <a:pt x="916404" y="473047"/>
                  <a:pt x="717800" y="481828"/>
                  <a:pt x="565108" y="469856"/>
                </a:cubicBezTo>
                <a:cubicBezTo>
                  <a:pt x="412416" y="457884"/>
                  <a:pt x="277091" y="487947"/>
                  <a:pt x="78311" y="469856"/>
                </a:cubicBezTo>
                <a:cubicBezTo>
                  <a:pt x="34805" y="468869"/>
                  <a:pt x="-2000" y="432818"/>
                  <a:pt x="0" y="391545"/>
                </a:cubicBezTo>
                <a:cubicBezTo>
                  <a:pt x="-13692" y="246368"/>
                  <a:pt x="-14207" y="201329"/>
                  <a:pt x="0" y="78311"/>
                </a:cubicBezTo>
                <a:close/>
              </a:path>
              <a:path w="1710230" h="469856" stroke="0" extrusionOk="0">
                <a:moveTo>
                  <a:pt x="0" y="78311"/>
                </a:moveTo>
                <a:cubicBezTo>
                  <a:pt x="2736" y="31131"/>
                  <a:pt x="34645" y="3095"/>
                  <a:pt x="78311" y="0"/>
                </a:cubicBezTo>
                <a:cubicBezTo>
                  <a:pt x="325677" y="2954"/>
                  <a:pt x="361233" y="-14554"/>
                  <a:pt x="596180" y="0"/>
                </a:cubicBezTo>
                <a:cubicBezTo>
                  <a:pt x="831127" y="14554"/>
                  <a:pt x="1017463" y="-24333"/>
                  <a:pt x="1145122" y="0"/>
                </a:cubicBezTo>
                <a:cubicBezTo>
                  <a:pt x="1272781" y="24333"/>
                  <a:pt x="1404655" y="-24276"/>
                  <a:pt x="1631919" y="0"/>
                </a:cubicBezTo>
                <a:cubicBezTo>
                  <a:pt x="1670104" y="6804"/>
                  <a:pt x="1709729" y="26711"/>
                  <a:pt x="1710230" y="78311"/>
                </a:cubicBezTo>
                <a:cubicBezTo>
                  <a:pt x="1696343" y="202449"/>
                  <a:pt x="1710696" y="264726"/>
                  <a:pt x="1710230" y="391545"/>
                </a:cubicBezTo>
                <a:cubicBezTo>
                  <a:pt x="1707497" y="434094"/>
                  <a:pt x="1667858" y="464436"/>
                  <a:pt x="1631919" y="469856"/>
                </a:cubicBezTo>
                <a:cubicBezTo>
                  <a:pt x="1486079" y="480374"/>
                  <a:pt x="1224622" y="454768"/>
                  <a:pt x="1098514" y="469856"/>
                </a:cubicBezTo>
                <a:cubicBezTo>
                  <a:pt x="972406" y="484944"/>
                  <a:pt x="730719" y="495345"/>
                  <a:pt x="565108" y="469856"/>
                </a:cubicBezTo>
                <a:cubicBezTo>
                  <a:pt x="399497" y="444367"/>
                  <a:pt x="245945" y="446759"/>
                  <a:pt x="78311" y="469856"/>
                </a:cubicBezTo>
                <a:cubicBezTo>
                  <a:pt x="41307" y="475719"/>
                  <a:pt x="-4486" y="426757"/>
                  <a:pt x="0" y="391545"/>
                </a:cubicBezTo>
                <a:cubicBezTo>
                  <a:pt x="-14793" y="237670"/>
                  <a:pt x="13256" y="165796"/>
                  <a:pt x="0" y="7831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موارد</a:t>
            </a:r>
            <a:endParaRPr lang="en-US" sz="28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4493885" y="1673403"/>
            <a:ext cx="1972595" cy="399590"/>
          </a:xfrm>
          <a:custGeom>
            <a:avLst/>
            <a:gdLst>
              <a:gd name="connsiteX0" fmla="*/ 0 w 1972595"/>
              <a:gd name="connsiteY0" fmla="*/ 66600 h 399590"/>
              <a:gd name="connsiteX1" fmla="*/ 66600 w 1972595"/>
              <a:gd name="connsiteY1" fmla="*/ 0 h 399590"/>
              <a:gd name="connsiteX2" fmla="*/ 698126 w 1972595"/>
              <a:gd name="connsiteY2" fmla="*/ 0 h 399590"/>
              <a:gd name="connsiteX3" fmla="*/ 1329651 w 1972595"/>
              <a:gd name="connsiteY3" fmla="*/ 0 h 399590"/>
              <a:gd name="connsiteX4" fmla="*/ 1905995 w 1972595"/>
              <a:gd name="connsiteY4" fmla="*/ 0 h 399590"/>
              <a:gd name="connsiteX5" fmla="*/ 1972595 w 1972595"/>
              <a:gd name="connsiteY5" fmla="*/ 66600 h 399590"/>
              <a:gd name="connsiteX6" fmla="*/ 1972595 w 1972595"/>
              <a:gd name="connsiteY6" fmla="*/ 332990 h 399590"/>
              <a:gd name="connsiteX7" fmla="*/ 1905995 w 1972595"/>
              <a:gd name="connsiteY7" fmla="*/ 399590 h 399590"/>
              <a:gd name="connsiteX8" fmla="*/ 1274469 w 1972595"/>
              <a:gd name="connsiteY8" fmla="*/ 399590 h 399590"/>
              <a:gd name="connsiteX9" fmla="*/ 642944 w 1972595"/>
              <a:gd name="connsiteY9" fmla="*/ 399590 h 399590"/>
              <a:gd name="connsiteX10" fmla="*/ 66600 w 1972595"/>
              <a:gd name="connsiteY10" fmla="*/ 399590 h 399590"/>
              <a:gd name="connsiteX11" fmla="*/ 0 w 1972595"/>
              <a:gd name="connsiteY11" fmla="*/ 332990 h 399590"/>
              <a:gd name="connsiteX12" fmla="*/ 0 w 1972595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2595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69329" y="-23255"/>
                  <a:pt x="402413" y="-9495"/>
                  <a:pt x="698126" y="0"/>
                </a:cubicBezTo>
                <a:cubicBezTo>
                  <a:pt x="993839" y="9495"/>
                  <a:pt x="1167057" y="-23846"/>
                  <a:pt x="1329651" y="0"/>
                </a:cubicBezTo>
                <a:cubicBezTo>
                  <a:pt x="1492246" y="23846"/>
                  <a:pt x="1705145" y="19052"/>
                  <a:pt x="1905995" y="0"/>
                </a:cubicBezTo>
                <a:cubicBezTo>
                  <a:pt x="1938332" y="-436"/>
                  <a:pt x="1975494" y="28393"/>
                  <a:pt x="1972595" y="66600"/>
                </a:cubicBezTo>
                <a:cubicBezTo>
                  <a:pt x="1982069" y="138300"/>
                  <a:pt x="1960103" y="226928"/>
                  <a:pt x="1972595" y="332990"/>
                </a:cubicBezTo>
                <a:cubicBezTo>
                  <a:pt x="1963773" y="369513"/>
                  <a:pt x="1942297" y="398583"/>
                  <a:pt x="1905995" y="399590"/>
                </a:cubicBezTo>
                <a:cubicBezTo>
                  <a:pt x="1598294" y="418873"/>
                  <a:pt x="1420646" y="409683"/>
                  <a:pt x="1274469" y="399590"/>
                </a:cubicBezTo>
                <a:cubicBezTo>
                  <a:pt x="1128292" y="389497"/>
                  <a:pt x="822701" y="379710"/>
                  <a:pt x="642944" y="399590"/>
                </a:cubicBezTo>
                <a:cubicBezTo>
                  <a:pt x="463188" y="419470"/>
                  <a:pt x="255992" y="396213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725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5264" y="6584"/>
                  <a:pt x="534754" y="27480"/>
                  <a:pt x="679732" y="0"/>
                </a:cubicBezTo>
                <a:cubicBezTo>
                  <a:pt x="824710" y="-27480"/>
                  <a:pt x="1114967" y="23709"/>
                  <a:pt x="1329651" y="0"/>
                </a:cubicBezTo>
                <a:cubicBezTo>
                  <a:pt x="1544335" y="-23709"/>
                  <a:pt x="1627162" y="1885"/>
                  <a:pt x="1905995" y="0"/>
                </a:cubicBezTo>
                <a:cubicBezTo>
                  <a:pt x="1940233" y="3418"/>
                  <a:pt x="1972349" y="25716"/>
                  <a:pt x="1972595" y="66600"/>
                </a:cubicBezTo>
                <a:cubicBezTo>
                  <a:pt x="1973213" y="163177"/>
                  <a:pt x="1978546" y="233743"/>
                  <a:pt x="1972595" y="332990"/>
                </a:cubicBezTo>
                <a:cubicBezTo>
                  <a:pt x="1966438" y="368193"/>
                  <a:pt x="1941959" y="398983"/>
                  <a:pt x="1905995" y="399590"/>
                </a:cubicBezTo>
                <a:cubicBezTo>
                  <a:pt x="1769174" y="368166"/>
                  <a:pt x="1470486" y="385464"/>
                  <a:pt x="1274469" y="399590"/>
                </a:cubicBezTo>
                <a:cubicBezTo>
                  <a:pt x="1078452" y="413716"/>
                  <a:pt x="882080" y="397473"/>
                  <a:pt x="642944" y="399590"/>
                </a:cubicBezTo>
                <a:cubicBezTo>
                  <a:pt x="403809" y="401707"/>
                  <a:pt x="209221" y="38878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EFBA0A-5D84-6F14-3D83-CE4260C65C7E}"/>
              </a:ext>
            </a:extLst>
          </p:cNvPr>
          <p:cNvSpPr/>
          <p:nvPr/>
        </p:nvSpPr>
        <p:spPr>
          <a:xfrm>
            <a:off x="3433107" y="194491"/>
            <a:ext cx="2472095" cy="399590"/>
          </a:xfrm>
          <a:custGeom>
            <a:avLst/>
            <a:gdLst>
              <a:gd name="connsiteX0" fmla="*/ 0 w 2472095"/>
              <a:gd name="connsiteY0" fmla="*/ 66600 h 399590"/>
              <a:gd name="connsiteX1" fmla="*/ 66600 w 2472095"/>
              <a:gd name="connsiteY1" fmla="*/ 0 h 399590"/>
              <a:gd name="connsiteX2" fmla="*/ 674713 w 2472095"/>
              <a:gd name="connsiteY2" fmla="*/ 0 h 399590"/>
              <a:gd name="connsiteX3" fmla="*/ 1212659 w 2472095"/>
              <a:gd name="connsiteY3" fmla="*/ 0 h 399590"/>
              <a:gd name="connsiteX4" fmla="*/ 1820771 w 2472095"/>
              <a:gd name="connsiteY4" fmla="*/ 0 h 399590"/>
              <a:gd name="connsiteX5" fmla="*/ 2405495 w 2472095"/>
              <a:gd name="connsiteY5" fmla="*/ 0 h 399590"/>
              <a:gd name="connsiteX6" fmla="*/ 2472095 w 2472095"/>
              <a:gd name="connsiteY6" fmla="*/ 66600 h 399590"/>
              <a:gd name="connsiteX7" fmla="*/ 2472095 w 2472095"/>
              <a:gd name="connsiteY7" fmla="*/ 332990 h 399590"/>
              <a:gd name="connsiteX8" fmla="*/ 2405495 w 2472095"/>
              <a:gd name="connsiteY8" fmla="*/ 399590 h 399590"/>
              <a:gd name="connsiteX9" fmla="*/ 1867549 w 2472095"/>
              <a:gd name="connsiteY9" fmla="*/ 399590 h 399590"/>
              <a:gd name="connsiteX10" fmla="*/ 1259436 w 2472095"/>
              <a:gd name="connsiteY10" fmla="*/ 399590 h 399590"/>
              <a:gd name="connsiteX11" fmla="*/ 721491 w 2472095"/>
              <a:gd name="connsiteY11" fmla="*/ 399590 h 399590"/>
              <a:gd name="connsiteX12" fmla="*/ 66600 w 2472095"/>
              <a:gd name="connsiteY12" fmla="*/ 399590 h 399590"/>
              <a:gd name="connsiteX13" fmla="*/ 0 w 2472095"/>
              <a:gd name="connsiteY13" fmla="*/ 332990 h 399590"/>
              <a:gd name="connsiteX14" fmla="*/ 0 w 247209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18867" y="-4919"/>
                  <a:pt x="471350" y="27579"/>
                  <a:pt x="674713" y="0"/>
                </a:cubicBezTo>
                <a:cubicBezTo>
                  <a:pt x="878076" y="-27579"/>
                  <a:pt x="1079242" y="10016"/>
                  <a:pt x="1212659" y="0"/>
                </a:cubicBezTo>
                <a:cubicBezTo>
                  <a:pt x="1346076" y="-10016"/>
                  <a:pt x="1551160" y="-13549"/>
                  <a:pt x="1820771" y="0"/>
                </a:cubicBezTo>
                <a:cubicBezTo>
                  <a:pt x="2090382" y="13549"/>
                  <a:pt x="2161745" y="29010"/>
                  <a:pt x="2405495" y="0"/>
                </a:cubicBezTo>
                <a:cubicBezTo>
                  <a:pt x="2448256" y="2945"/>
                  <a:pt x="2472391" y="34586"/>
                  <a:pt x="2472095" y="66600"/>
                </a:cubicBezTo>
                <a:cubicBezTo>
                  <a:pt x="2471686" y="145208"/>
                  <a:pt x="2465495" y="278051"/>
                  <a:pt x="2472095" y="332990"/>
                </a:cubicBezTo>
                <a:cubicBezTo>
                  <a:pt x="2475224" y="368370"/>
                  <a:pt x="2442799" y="398465"/>
                  <a:pt x="2405495" y="399590"/>
                </a:cubicBezTo>
                <a:cubicBezTo>
                  <a:pt x="2271778" y="404031"/>
                  <a:pt x="2008440" y="388892"/>
                  <a:pt x="1867549" y="399590"/>
                </a:cubicBezTo>
                <a:cubicBezTo>
                  <a:pt x="1726658" y="410288"/>
                  <a:pt x="1421724" y="386203"/>
                  <a:pt x="1259436" y="399590"/>
                </a:cubicBezTo>
                <a:cubicBezTo>
                  <a:pt x="1097148" y="412977"/>
                  <a:pt x="920168" y="377539"/>
                  <a:pt x="721491" y="399590"/>
                </a:cubicBezTo>
                <a:cubicBezTo>
                  <a:pt x="522814" y="421641"/>
                  <a:pt x="282935" y="40271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720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97" y="9738"/>
                  <a:pt x="515083" y="-27678"/>
                  <a:pt x="651324" y="0"/>
                </a:cubicBezTo>
                <a:cubicBezTo>
                  <a:pt x="787565" y="27678"/>
                  <a:pt x="1064023" y="19887"/>
                  <a:pt x="1282825" y="0"/>
                </a:cubicBezTo>
                <a:cubicBezTo>
                  <a:pt x="1501627" y="-19887"/>
                  <a:pt x="1895339" y="-11563"/>
                  <a:pt x="2405495" y="0"/>
                </a:cubicBezTo>
                <a:cubicBezTo>
                  <a:pt x="2439733" y="3418"/>
                  <a:pt x="2471849" y="25716"/>
                  <a:pt x="2472095" y="66600"/>
                </a:cubicBezTo>
                <a:cubicBezTo>
                  <a:pt x="2472713" y="163177"/>
                  <a:pt x="2478046" y="233743"/>
                  <a:pt x="2472095" y="332990"/>
                </a:cubicBezTo>
                <a:cubicBezTo>
                  <a:pt x="2465938" y="368193"/>
                  <a:pt x="2441459" y="398983"/>
                  <a:pt x="2405495" y="399590"/>
                </a:cubicBezTo>
                <a:cubicBezTo>
                  <a:pt x="2122865" y="369970"/>
                  <a:pt x="2050793" y="428090"/>
                  <a:pt x="1797382" y="399590"/>
                </a:cubicBezTo>
                <a:cubicBezTo>
                  <a:pt x="1543971" y="371090"/>
                  <a:pt x="1375345" y="371654"/>
                  <a:pt x="1189270" y="399590"/>
                </a:cubicBezTo>
                <a:cubicBezTo>
                  <a:pt x="1003195" y="427526"/>
                  <a:pt x="922030" y="414358"/>
                  <a:pt x="674713" y="399590"/>
                </a:cubicBezTo>
                <a:cubicBezTo>
                  <a:pt x="427396" y="384822"/>
                  <a:pt x="315614" y="3706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معدلات الدوران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B8B09BF-BB8C-14DF-87CF-E1A9AD86430C}"/>
              </a:ext>
            </a:extLst>
          </p:cNvPr>
          <p:cNvSpPr/>
          <p:nvPr/>
        </p:nvSpPr>
        <p:spPr>
          <a:xfrm>
            <a:off x="7001112" y="3322078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COGS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33A9FF-DB93-5FC4-A890-F118D725E39A}"/>
              </a:ext>
            </a:extLst>
          </p:cNvPr>
          <p:cNvSpPr/>
          <p:nvPr/>
        </p:nvSpPr>
        <p:spPr>
          <a:xfrm>
            <a:off x="6920168" y="4016612"/>
            <a:ext cx="1971124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4A5F5A-3950-3018-CD90-FCAC5D63D1DE}"/>
              </a:ext>
            </a:extLst>
          </p:cNvPr>
          <p:cNvCxnSpPr>
            <a:cxnSpLocks/>
          </p:cNvCxnSpPr>
          <p:nvPr/>
        </p:nvCxnSpPr>
        <p:spPr>
          <a:xfrm flipH="1">
            <a:off x="7077027" y="3906539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4D7796E-6D4A-A382-C718-8B2690011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05" y="3714528"/>
            <a:ext cx="453126" cy="30208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6BC0838-EC23-4A9A-3909-59BEBC7C085F}"/>
              </a:ext>
            </a:extLst>
          </p:cNvPr>
          <p:cNvSpPr/>
          <p:nvPr/>
        </p:nvSpPr>
        <p:spPr>
          <a:xfrm>
            <a:off x="9743109" y="3576187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الدائنين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73EE5A-FC8E-0D1B-A71C-DA855E33E1D3}"/>
              </a:ext>
            </a:extLst>
          </p:cNvPr>
          <p:cNvSpPr/>
          <p:nvPr/>
        </p:nvSpPr>
        <p:spPr>
          <a:xfrm>
            <a:off x="3878926" y="3683586"/>
            <a:ext cx="2472095" cy="399590"/>
          </a:xfrm>
          <a:custGeom>
            <a:avLst/>
            <a:gdLst>
              <a:gd name="connsiteX0" fmla="*/ 0 w 2472095"/>
              <a:gd name="connsiteY0" fmla="*/ 66600 h 399590"/>
              <a:gd name="connsiteX1" fmla="*/ 66600 w 2472095"/>
              <a:gd name="connsiteY1" fmla="*/ 0 h 399590"/>
              <a:gd name="connsiteX2" fmla="*/ 674713 w 2472095"/>
              <a:gd name="connsiteY2" fmla="*/ 0 h 399590"/>
              <a:gd name="connsiteX3" fmla="*/ 1212659 w 2472095"/>
              <a:gd name="connsiteY3" fmla="*/ 0 h 399590"/>
              <a:gd name="connsiteX4" fmla="*/ 1820771 w 2472095"/>
              <a:gd name="connsiteY4" fmla="*/ 0 h 399590"/>
              <a:gd name="connsiteX5" fmla="*/ 2405495 w 2472095"/>
              <a:gd name="connsiteY5" fmla="*/ 0 h 399590"/>
              <a:gd name="connsiteX6" fmla="*/ 2472095 w 2472095"/>
              <a:gd name="connsiteY6" fmla="*/ 66600 h 399590"/>
              <a:gd name="connsiteX7" fmla="*/ 2472095 w 2472095"/>
              <a:gd name="connsiteY7" fmla="*/ 332990 h 399590"/>
              <a:gd name="connsiteX8" fmla="*/ 2405495 w 2472095"/>
              <a:gd name="connsiteY8" fmla="*/ 399590 h 399590"/>
              <a:gd name="connsiteX9" fmla="*/ 1867549 w 2472095"/>
              <a:gd name="connsiteY9" fmla="*/ 399590 h 399590"/>
              <a:gd name="connsiteX10" fmla="*/ 1259436 w 2472095"/>
              <a:gd name="connsiteY10" fmla="*/ 399590 h 399590"/>
              <a:gd name="connsiteX11" fmla="*/ 721491 w 2472095"/>
              <a:gd name="connsiteY11" fmla="*/ 399590 h 399590"/>
              <a:gd name="connsiteX12" fmla="*/ 66600 w 2472095"/>
              <a:gd name="connsiteY12" fmla="*/ 399590 h 399590"/>
              <a:gd name="connsiteX13" fmla="*/ 0 w 2472095"/>
              <a:gd name="connsiteY13" fmla="*/ 332990 h 399590"/>
              <a:gd name="connsiteX14" fmla="*/ 0 w 247209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9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18867" y="-4919"/>
                  <a:pt x="471350" y="27579"/>
                  <a:pt x="674713" y="0"/>
                </a:cubicBezTo>
                <a:cubicBezTo>
                  <a:pt x="878076" y="-27579"/>
                  <a:pt x="1079242" y="10016"/>
                  <a:pt x="1212659" y="0"/>
                </a:cubicBezTo>
                <a:cubicBezTo>
                  <a:pt x="1346076" y="-10016"/>
                  <a:pt x="1551160" y="-13549"/>
                  <a:pt x="1820771" y="0"/>
                </a:cubicBezTo>
                <a:cubicBezTo>
                  <a:pt x="2090382" y="13549"/>
                  <a:pt x="2161745" y="29010"/>
                  <a:pt x="2405495" y="0"/>
                </a:cubicBezTo>
                <a:cubicBezTo>
                  <a:pt x="2448256" y="2945"/>
                  <a:pt x="2472391" y="34586"/>
                  <a:pt x="2472095" y="66600"/>
                </a:cubicBezTo>
                <a:cubicBezTo>
                  <a:pt x="2471686" y="145208"/>
                  <a:pt x="2465495" y="278051"/>
                  <a:pt x="2472095" y="332990"/>
                </a:cubicBezTo>
                <a:cubicBezTo>
                  <a:pt x="2475224" y="368370"/>
                  <a:pt x="2442799" y="398465"/>
                  <a:pt x="2405495" y="399590"/>
                </a:cubicBezTo>
                <a:cubicBezTo>
                  <a:pt x="2271778" y="404031"/>
                  <a:pt x="2008440" y="388892"/>
                  <a:pt x="1867549" y="399590"/>
                </a:cubicBezTo>
                <a:cubicBezTo>
                  <a:pt x="1726658" y="410288"/>
                  <a:pt x="1421724" y="386203"/>
                  <a:pt x="1259436" y="399590"/>
                </a:cubicBezTo>
                <a:cubicBezTo>
                  <a:pt x="1097148" y="412977"/>
                  <a:pt x="920168" y="377539"/>
                  <a:pt x="721491" y="399590"/>
                </a:cubicBezTo>
                <a:cubicBezTo>
                  <a:pt x="522814" y="421641"/>
                  <a:pt x="282935" y="40271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7209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2397" y="9738"/>
                  <a:pt x="515083" y="-27678"/>
                  <a:pt x="651324" y="0"/>
                </a:cubicBezTo>
                <a:cubicBezTo>
                  <a:pt x="787565" y="27678"/>
                  <a:pt x="1064023" y="19887"/>
                  <a:pt x="1282825" y="0"/>
                </a:cubicBezTo>
                <a:cubicBezTo>
                  <a:pt x="1501627" y="-19887"/>
                  <a:pt x="1895339" y="-11563"/>
                  <a:pt x="2405495" y="0"/>
                </a:cubicBezTo>
                <a:cubicBezTo>
                  <a:pt x="2439733" y="3418"/>
                  <a:pt x="2471849" y="25716"/>
                  <a:pt x="2472095" y="66600"/>
                </a:cubicBezTo>
                <a:cubicBezTo>
                  <a:pt x="2472713" y="163177"/>
                  <a:pt x="2478046" y="233743"/>
                  <a:pt x="2472095" y="332990"/>
                </a:cubicBezTo>
                <a:cubicBezTo>
                  <a:pt x="2465938" y="368193"/>
                  <a:pt x="2441459" y="398983"/>
                  <a:pt x="2405495" y="399590"/>
                </a:cubicBezTo>
                <a:cubicBezTo>
                  <a:pt x="2122865" y="369970"/>
                  <a:pt x="2050793" y="428090"/>
                  <a:pt x="1797382" y="399590"/>
                </a:cubicBezTo>
                <a:cubicBezTo>
                  <a:pt x="1543971" y="371090"/>
                  <a:pt x="1375345" y="371654"/>
                  <a:pt x="1189270" y="399590"/>
                </a:cubicBezTo>
                <a:cubicBezTo>
                  <a:pt x="1003195" y="427526"/>
                  <a:pt x="922030" y="414358"/>
                  <a:pt x="674713" y="399590"/>
                </a:cubicBezTo>
                <a:cubicBezTo>
                  <a:pt x="427396" y="384822"/>
                  <a:pt x="315614" y="37065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Accounts Payable Turnover</a:t>
            </a:r>
            <a:endParaRPr lang="en-US" sz="11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EFD85EC-3754-EEE4-1B95-43B949772C4E}"/>
              </a:ext>
            </a:extLst>
          </p:cNvPr>
          <p:cNvSpPr/>
          <p:nvPr/>
        </p:nvSpPr>
        <p:spPr>
          <a:xfrm>
            <a:off x="4809293" y="4458627"/>
            <a:ext cx="2191819" cy="399590"/>
          </a:xfrm>
          <a:custGeom>
            <a:avLst/>
            <a:gdLst>
              <a:gd name="connsiteX0" fmla="*/ 0 w 2191819"/>
              <a:gd name="connsiteY0" fmla="*/ 66600 h 399590"/>
              <a:gd name="connsiteX1" fmla="*/ 66600 w 2191819"/>
              <a:gd name="connsiteY1" fmla="*/ 0 h 399590"/>
              <a:gd name="connsiteX2" fmla="*/ 773393 w 2191819"/>
              <a:gd name="connsiteY2" fmla="*/ 0 h 399590"/>
              <a:gd name="connsiteX3" fmla="*/ 1480185 w 2191819"/>
              <a:gd name="connsiteY3" fmla="*/ 0 h 399590"/>
              <a:gd name="connsiteX4" fmla="*/ 2125219 w 2191819"/>
              <a:gd name="connsiteY4" fmla="*/ 0 h 399590"/>
              <a:gd name="connsiteX5" fmla="*/ 2191819 w 2191819"/>
              <a:gd name="connsiteY5" fmla="*/ 66600 h 399590"/>
              <a:gd name="connsiteX6" fmla="*/ 2191819 w 2191819"/>
              <a:gd name="connsiteY6" fmla="*/ 332990 h 399590"/>
              <a:gd name="connsiteX7" fmla="*/ 2125219 w 2191819"/>
              <a:gd name="connsiteY7" fmla="*/ 399590 h 399590"/>
              <a:gd name="connsiteX8" fmla="*/ 1418426 w 2191819"/>
              <a:gd name="connsiteY8" fmla="*/ 399590 h 399590"/>
              <a:gd name="connsiteX9" fmla="*/ 711634 w 2191819"/>
              <a:gd name="connsiteY9" fmla="*/ 399590 h 399590"/>
              <a:gd name="connsiteX10" fmla="*/ 66600 w 2191819"/>
              <a:gd name="connsiteY10" fmla="*/ 399590 h 399590"/>
              <a:gd name="connsiteX11" fmla="*/ 0 w 2191819"/>
              <a:gd name="connsiteY11" fmla="*/ 332990 h 399590"/>
              <a:gd name="connsiteX12" fmla="*/ 0 w 219181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181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766" y="12209"/>
                  <a:pt x="612037" y="-2789"/>
                  <a:pt x="773393" y="0"/>
                </a:cubicBezTo>
                <a:cubicBezTo>
                  <a:pt x="934749" y="2789"/>
                  <a:pt x="1161168" y="24080"/>
                  <a:pt x="1480185" y="0"/>
                </a:cubicBezTo>
                <a:cubicBezTo>
                  <a:pt x="1799202" y="-24080"/>
                  <a:pt x="1830929" y="22738"/>
                  <a:pt x="2125219" y="0"/>
                </a:cubicBezTo>
                <a:cubicBezTo>
                  <a:pt x="2157556" y="-436"/>
                  <a:pt x="2194718" y="28393"/>
                  <a:pt x="2191819" y="66600"/>
                </a:cubicBezTo>
                <a:cubicBezTo>
                  <a:pt x="2201293" y="138300"/>
                  <a:pt x="2179327" y="226928"/>
                  <a:pt x="2191819" y="332990"/>
                </a:cubicBezTo>
                <a:cubicBezTo>
                  <a:pt x="2182997" y="369513"/>
                  <a:pt x="2161521" y="398583"/>
                  <a:pt x="2125219" y="399590"/>
                </a:cubicBezTo>
                <a:cubicBezTo>
                  <a:pt x="1874737" y="368643"/>
                  <a:pt x="1640519" y="421680"/>
                  <a:pt x="1418426" y="399590"/>
                </a:cubicBezTo>
                <a:cubicBezTo>
                  <a:pt x="1196333" y="377500"/>
                  <a:pt x="960315" y="391313"/>
                  <a:pt x="711634" y="399590"/>
                </a:cubicBezTo>
                <a:cubicBezTo>
                  <a:pt x="462953" y="407867"/>
                  <a:pt x="378010" y="414774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19181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6619" y="28164"/>
                  <a:pt x="596031" y="20308"/>
                  <a:pt x="752806" y="0"/>
                </a:cubicBezTo>
                <a:cubicBezTo>
                  <a:pt x="909581" y="-20308"/>
                  <a:pt x="1181130" y="33281"/>
                  <a:pt x="1480185" y="0"/>
                </a:cubicBezTo>
                <a:cubicBezTo>
                  <a:pt x="1779240" y="-33281"/>
                  <a:pt x="1889513" y="-32164"/>
                  <a:pt x="2125219" y="0"/>
                </a:cubicBezTo>
                <a:cubicBezTo>
                  <a:pt x="2159457" y="3418"/>
                  <a:pt x="2191573" y="25716"/>
                  <a:pt x="2191819" y="66600"/>
                </a:cubicBezTo>
                <a:cubicBezTo>
                  <a:pt x="2192437" y="163177"/>
                  <a:pt x="2197770" y="233743"/>
                  <a:pt x="2191819" y="332990"/>
                </a:cubicBezTo>
                <a:cubicBezTo>
                  <a:pt x="2185662" y="368193"/>
                  <a:pt x="2161183" y="398983"/>
                  <a:pt x="2125219" y="399590"/>
                </a:cubicBezTo>
                <a:cubicBezTo>
                  <a:pt x="1895895" y="394578"/>
                  <a:pt x="1735229" y="420047"/>
                  <a:pt x="1418426" y="399590"/>
                </a:cubicBezTo>
                <a:cubicBezTo>
                  <a:pt x="1101623" y="379133"/>
                  <a:pt x="984209" y="381324"/>
                  <a:pt x="711634" y="399590"/>
                </a:cubicBezTo>
                <a:cubicBezTo>
                  <a:pt x="439059" y="417856"/>
                  <a:pt x="300193" y="40000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2/(أول المدة + أخر )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1138ED-FDB4-E684-D84F-B72B9F1C2B3C}"/>
              </a:ext>
            </a:extLst>
          </p:cNvPr>
          <p:cNvSpPr/>
          <p:nvPr/>
        </p:nvSpPr>
        <p:spPr>
          <a:xfrm>
            <a:off x="3543025" y="3155847"/>
            <a:ext cx="8244161" cy="1885651"/>
          </a:xfrm>
          <a:custGeom>
            <a:avLst/>
            <a:gdLst>
              <a:gd name="connsiteX0" fmla="*/ 0 w 8244161"/>
              <a:gd name="connsiteY0" fmla="*/ 314281 h 1885651"/>
              <a:gd name="connsiteX1" fmla="*/ 314281 w 8244161"/>
              <a:gd name="connsiteY1" fmla="*/ 0 h 1885651"/>
              <a:gd name="connsiteX2" fmla="*/ 1158920 w 8244161"/>
              <a:gd name="connsiteY2" fmla="*/ 0 h 1885651"/>
              <a:gd name="connsiteX3" fmla="*/ 1775091 w 8244161"/>
              <a:gd name="connsiteY3" fmla="*/ 0 h 1885651"/>
              <a:gd name="connsiteX4" fmla="*/ 2315107 w 8244161"/>
              <a:gd name="connsiteY4" fmla="*/ 0 h 1885651"/>
              <a:gd name="connsiteX5" fmla="*/ 3083590 w 8244161"/>
              <a:gd name="connsiteY5" fmla="*/ 0 h 1885651"/>
              <a:gd name="connsiteX6" fmla="*/ 3699761 w 8244161"/>
              <a:gd name="connsiteY6" fmla="*/ 0 h 1885651"/>
              <a:gd name="connsiteX7" fmla="*/ 4544400 w 8244161"/>
              <a:gd name="connsiteY7" fmla="*/ 0 h 1885651"/>
              <a:gd name="connsiteX8" fmla="*/ 5084415 w 8244161"/>
              <a:gd name="connsiteY8" fmla="*/ 0 h 1885651"/>
              <a:gd name="connsiteX9" fmla="*/ 5929054 w 8244161"/>
              <a:gd name="connsiteY9" fmla="*/ 0 h 1885651"/>
              <a:gd name="connsiteX10" fmla="*/ 6392914 w 8244161"/>
              <a:gd name="connsiteY10" fmla="*/ 0 h 1885651"/>
              <a:gd name="connsiteX11" fmla="*/ 7085241 w 8244161"/>
              <a:gd name="connsiteY11" fmla="*/ 0 h 1885651"/>
              <a:gd name="connsiteX12" fmla="*/ 7929880 w 8244161"/>
              <a:gd name="connsiteY12" fmla="*/ 0 h 1885651"/>
              <a:gd name="connsiteX13" fmla="*/ 8244161 w 8244161"/>
              <a:gd name="connsiteY13" fmla="*/ 314281 h 1885651"/>
              <a:gd name="connsiteX14" fmla="*/ 8244161 w 8244161"/>
              <a:gd name="connsiteY14" fmla="*/ 942826 h 1885651"/>
              <a:gd name="connsiteX15" fmla="*/ 8244161 w 8244161"/>
              <a:gd name="connsiteY15" fmla="*/ 1571370 h 1885651"/>
              <a:gd name="connsiteX16" fmla="*/ 7929880 w 8244161"/>
              <a:gd name="connsiteY16" fmla="*/ 1885651 h 1885651"/>
              <a:gd name="connsiteX17" fmla="*/ 7161397 w 8244161"/>
              <a:gd name="connsiteY17" fmla="*/ 1885651 h 1885651"/>
              <a:gd name="connsiteX18" fmla="*/ 6697538 w 8244161"/>
              <a:gd name="connsiteY18" fmla="*/ 1885651 h 1885651"/>
              <a:gd name="connsiteX19" fmla="*/ 6157522 w 8244161"/>
              <a:gd name="connsiteY19" fmla="*/ 1885651 h 1885651"/>
              <a:gd name="connsiteX20" fmla="*/ 5312883 w 8244161"/>
              <a:gd name="connsiteY20" fmla="*/ 1885651 h 1885651"/>
              <a:gd name="connsiteX21" fmla="*/ 4620556 w 8244161"/>
              <a:gd name="connsiteY21" fmla="*/ 1885651 h 1885651"/>
              <a:gd name="connsiteX22" fmla="*/ 4080541 w 8244161"/>
              <a:gd name="connsiteY22" fmla="*/ 1885651 h 1885651"/>
              <a:gd name="connsiteX23" fmla="*/ 3388214 w 8244161"/>
              <a:gd name="connsiteY23" fmla="*/ 1885651 h 1885651"/>
              <a:gd name="connsiteX24" fmla="*/ 2924354 w 8244161"/>
              <a:gd name="connsiteY24" fmla="*/ 1885651 h 1885651"/>
              <a:gd name="connsiteX25" fmla="*/ 2460495 w 8244161"/>
              <a:gd name="connsiteY25" fmla="*/ 1885651 h 1885651"/>
              <a:gd name="connsiteX26" fmla="*/ 1768168 w 8244161"/>
              <a:gd name="connsiteY26" fmla="*/ 1885651 h 1885651"/>
              <a:gd name="connsiteX27" fmla="*/ 1228153 w 8244161"/>
              <a:gd name="connsiteY27" fmla="*/ 1885651 h 1885651"/>
              <a:gd name="connsiteX28" fmla="*/ 314281 w 8244161"/>
              <a:gd name="connsiteY28" fmla="*/ 1885651 h 1885651"/>
              <a:gd name="connsiteX29" fmla="*/ 0 w 8244161"/>
              <a:gd name="connsiteY29" fmla="*/ 1571370 h 1885651"/>
              <a:gd name="connsiteX30" fmla="*/ 0 w 8244161"/>
              <a:gd name="connsiteY30" fmla="*/ 917684 h 1885651"/>
              <a:gd name="connsiteX31" fmla="*/ 0 w 8244161"/>
              <a:gd name="connsiteY31" fmla="*/ 314281 h 18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44161" h="1885651" extrusionOk="0">
                <a:moveTo>
                  <a:pt x="0" y="314281"/>
                </a:moveTo>
                <a:cubicBezTo>
                  <a:pt x="-28649" y="123037"/>
                  <a:pt x="123154" y="6588"/>
                  <a:pt x="314281" y="0"/>
                </a:cubicBezTo>
                <a:cubicBezTo>
                  <a:pt x="674478" y="-22643"/>
                  <a:pt x="894166" y="9647"/>
                  <a:pt x="1158920" y="0"/>
                </a:cubicBezTo>
                <a:cubicBezTo>
                  <a:pt x="1423674" y="-9647"/>
                  <a:pt x="1614937" y="6951"/>
                  <a:pt x="1775091" y="0"/>
                </a:cubicBezTo>
                <a:cubicBezTo>
                  <a:pt x="1935245" y="-6951"/>
                  <a:pt x="2204535" y="9862"/>
                  <a:pt x="2315107" y="0"/>
                </a:cubicBezTo>
                <a:cubicBezTo>
                  <a:pt x="2425679" y="-9862"/>
                  <a:pt x="2791221" y="33650"/>
                  <a:pt x="3083590" y="0"/>
                </a:cubicBezTo>
                <a:cubicBezTo>
                  <a:pt x="3375959" y="-33650"/>
                  <a:pt x="3440991" y="-14633"/>
                  <a:pt x="3699761" y="0"/>
                </a:cubicBezTo>
                <a:cubicBezTo>
                  <a:pt x="3958531" y="14633"/>
                  <a:pt x="4219574" y="-6600"/>
                  <a:pt x="4544400" y="0"/>
                </a:cubicBezTo>
                <a:cubicBezTo>
                  <a:pt x="4869226" y="6600"/>
                  <a:pt x="4831374" y="10401"/>
                  <a:pt x="5084415" y="0"/>
                </a:cubicBezTo>
                <a:cubicBezTo>
                  <a:pt x="5337457" y="-10401"/>
                  <a:pt x="5552065" y="-3835"/>
                  <a:pt x="5929054" y="0"/>
                </a:cubicBezTo>
                <a:cubicBezTo>
                  <a:pt x="6306043" y="3835"/>
                  <a:pt x="6216407" y="-17176"/>
                  <a:pt x="6392914" y="0"/>
                </a:cubicBezTo>
                <a:cubicBezTo>
                  <a:pt x="6569421" y="17176"/>
                  <a:pt x="6773626" y="8391"/>
                  <a:pt x="7085241" y="0"/>
                </a:cubicBezTo>
                <a:cubicBezTo>
                  <a:pt x="7396856" y="-8391"/>
                  <a:pt x="7643150" y="-26283"/>
                  <a:pt x="7929880" y="0"/>
                </a:cubicBezTo>
                <a:cubicBezTo>
                  <a:pt x="8127531" y="-23793"/>
                  <a:pt x="8261116" y="129776"/>
                  <a:pt x="8244161" y="314281"/>
                </a:cubicBezTo>
                <a:cubicBezTo>
                  <a:pt x="8242190" y="572520"/>
                  <a:pt x="8261375" y="717443"/>
                  <a:pt x="8244161" y="942826"/>
                </a:cubicBezTo>
                <a:cubicBezTo>
                  <a:pt x="8226947" y="1168209"/>
                  <a:pt x="8268856" y="1385002"/>
                  <a:pt x="8244161" y="1571370"/>
                </a:cubicBezTo>
                <a:cubicBezTo>
                  <a:pt x="8214534" y="1717029"/>
                  <a:pt x="8100590" y="1881372"/>
                  <a:pt x="7929880" y="1885651"/>
                </a:cubicBezTo>
                <a:cubicBezTo>
                  <a:pt x="7567262" y="1887150"/>
                  <a:pt x="7340493" y="1915455"/>
                  <a:pt x="7161397" y="1885651"/>
                </a:cubicBezTo>
                <a:cubicBezTo>
                  <a:pt x="6982301" y="1855847"/>
                  <a:pt x="6865215" y="1887849"/>
                  <a:pt x="6697538" y="1885651"/>
                </a:cubicBezTo>
                <a:cubicBezTo>
                  <a:pt x="6529861" y="1883453"/>
                  <a:pt x="6371372" y="1902874"/>
                  <a:pt x="6157522" y="1885651"/>
                </a:cubicBezTo>
                <a:cubicBezTo>
                  <a:pt x="5943672" y="1868428"/>
                  <a:pt x="5492140" y="1878432"/>
                  <a:pt x="5312883" y="1885651"/>
                </a:cubicBezTo>
                <a:cubicBezTo>
                  <a:pt x="5133626" y="1892870"/>
                  <a:pt x="4918627" y="1907408"/>
                  <a:pt x="4620556" y="1885651"/>
                </a:cubicBezTo>
                <a:cubicBezTo>
                  <a:pt x="4322485" y="1863894"/>
                  <a:pt x="4249885" y="1858754"/>
                  <a:pt x="4080541" y="1885651"/>
                </a:cubicBezTo>
                <a:cubicBezTo>
                  <a:pt x="3911198" y="1912548"/>
                  <a:pt x="3634304" y="1875101"/>
                  <a:pt x="3388214" y="1885651"/>
                </a:cubicBezTo>
                <a:cubicBezTo>
                  <a:pt x="3142124" y="1896201"/>
                  <a:pt x="3091872" y="1871362"/>
                  <a:pt x="2924354" y="1885651"/>
                </a:cubicBezTo>
                <a:cubicBezTo>
                  <a:pt x="2756836" y="1899940"/>
                  <a:pt x="2643704" y="1895810"/>
                  <a:pt x="2460495" y="1885651"/>
                </a:cubicBezTo>
                <a:cubicBezTo>
                  <a:pt x="2277286" y="1875492"/>
                  <a:pt x="2068802" y="1899100"/>
                  <a:pt x="1768168" y="1885651"/>
                </a:cubicBezTo>
                <a:cubicBezTo>
                  <a:pt x="1467534" y="1872202"/>
                  <a:pt x="1469871" y="1904504"/>
                  <a:pt x="1228153" y="1885651"/>
                </a:cubicBezTo>
                <a:cubicBezTo>
                  <a:pt x="986436" y="1866798"/>
                  <a:pt x="729763" y="1867526"/>
                  <a:pt x="314281" y="1885651"/>
                </a:cubicBezTo>
                <a:cubicBezTo>
                  <a:pt x="161453" y="1881101"/>
                  <a:pt x="7474" y="1751100"/>
                  <a:pt x="0" y="1571370"/>
                </a:cubicBezTo>
                <a:cubicBezTo>
                  <a:pt x="2575" y="1350222"/>
                  <a:pt x="28441" y="1065619"/>
                  <a:pt x="0" y="917684"/>
                </a:cubicBezTo>
                <a:cubicBezTo>
                  <a:pt x="-28441" y="769749"/>
                  <a:pt x="14012" y="598307"/>
                  <a:pt x="0" y="314281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2AD5904-92FF-2841-745D-8D8AF07631C3}"/>
              </a:ext>
            </a:extLst>
          </p:cNvPr>
          <p:cNvSpPr/>
          <p:nvPr/>
        </p:nvSpPr>
        <p:spPr>
          <a:xfrm>
            <a:off x="1934846" y="1664580"/>
            <a:ext cx="1498261" cy="399590"/>
          </a:xfrm>
          <a:custGeom>
            <a:avLst/>
            <a:gdLst>
              <a:gd name="connsiteX0" fmla="*/ 0 w 1498261"/>
              <a:gd name="connsiteY0" fmla="*/ 66600 h 399590"/>
              <a:gd name="connsiteX1" fmla="*/ 66600 w 1498261"/>
              <a:gd name="connsiteY1" fmla="*/ 0 h 399590"/>
              <a:gd name="connsiteX2" fmla="*/ 721829 w 1498261"/>
              <a:gd name="connsiteY2" fmla="*/ 0 h 399590"/>
              <a:gd name="connsiteX3" fmla="*/ 1431661 w 1498261"/>
              <a:gd name="connsiteY3" fmla="*/ 0 h 399590"/>
              <a:gd name="connsiteX4" fmla="*/ 1498261 w 1498261"/>
              <a:gd name="connsiteY4" fmla="*/ 66600 h 399590"/>
              <a:gd name="connsiteX5" fmla="*/ 1498261 w 1498261"/>
              <a:gd name="connsiteY5" fmla="*/ 332990 h 399590"/>
              <a:gd name="connsiteX6" fmla="*/ 1431661 w 1498261"/>
              <a:gd name="connsiteY6" fmla="*/ 399590 h 399590"/>
              <a:gd name="connsiteX7" fmla="*/ 776432 w 1498261"/>
              <a:gd name="connsiteY7" fmla="*/ 399590 h 399590"/>
              <a:gd name="connsiteX8" fmla="*/ 66600 w 1498261"/>
              <a:gd name="connsiteY8" fmla="*/ 399590 h 399590"/>
              <a:gd name="connsiteX9" fmla="*/ 0 w 1498261"/>
              <a:gd name="connsiteY9" fmla="*/ 332990 h 399590"/>
              <a:gd name="connsiteX10" fmla="*/ 0 w 1498261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8261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2521" y="10647"/>
                  <a:pt x="526459" y="32671"/>
                  <a:pt x="721829" y="0"/>
                </a:cubicBezTo>
                <a:cubicBezTo>
                  <a:pt x="917199" y="-32671"/>
                  <a:pt x="1254308" y="-12874"/>
                  <a:pt x="1431661" y="0"/>
                </a:cubicBezTo>
                <a:cubicBezTo>
                  <a:pt x="1469285" y="-5652"/>
                  <a:pt x="1502562" y="30923"/>
                  <a:pt x="1498261" y="66600"/>
                </a:cubicBezTo>
                <a:cubicBezTo>
                  <a:pt x="1509101" y="142846"/>
                  <a:pt x="1507930" y="251105"/>
                  <a:pt x="1498261" y="332990"/>
                </a:cubicBezTo>
                <a:cubicBezTo>
                  <a:pt x="1493816" y="369336"/>
                  <a:pt x="1471342" y="398165"/>
                  <a:pt x="1431661" y="399590"/>
                </a:cubicBezTo>
                <a:cubicBezTo>
                  <a:pt x="1117149" y="424200"/>
                  <a:pt x="1093630" y="392995"/>
                  <a:pt x="776432" y="399590"/>
                </a:cubicBezTo>
                <a:cubicBezTo>
                  <a:pt x="459234" y="406185"/>
                  <a:pt x="386034" y="406797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9826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8100" y="31840"/>
                  <a:pt x="459998" y="19710"/>
                  <a:pt x="749131" y="0"/>
                </a:cubicBezTo>
                <a:cubicBezTo>
                  <a:pt x="1038264" y="-19710"/>
                  <a:pt x="1161310" y="17406"/>
                  <a:pt x="1431661" y="0"/>
                </a:cubicBezTo>
                <a:cubicBezTo>
                  <a:pt x="1462737" y="-6310"/>
                  <a:pt x="1503699" y="27542"/>
                  <a:pt x="1498261" y="66600"/>
                </a:cubicBezTo>
                <a:cubicBezTo>
                  <a:pt x="1496567" y="189726"/>
                  <a:pt x="1503860" y="245350"/>
                  <a:pt x="1498261" y="332990"/>
                </a:cubicBezTo>
                <a:cubicBezTo>
                  <a:pt x="1493946" y="375755"/>
                  <a:pt x="1474341" y="398348"/>
                  <a:pt x="1431661" y="399590"/>
                </a:cubicBezTo>
                <a:cubicBezTo>
                  <a:pt x="1187572" y="379359"/>
                  <a:pt x="933050" y="380789"/>
                  <a:pt x="776432" y="399590"/>
                </a:cubicBezTo>
                <a:cubicBezTo>
                  <a:pt x="619814" y="418391"/>
                  <a:pt x="417334" y="378349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517246-851B-8349-E744-1992FDBA5B6E}"/>
              </a:ext>
            </a:extLst>
          </p:cNvPr>
          <p:cNvSpPr/>
          <p:nvPr/>
        </p:nvSpPr>
        <p:spPr>
          <a:xfrm>
            <a:off x="978115" y="2940493"/>
            <a:ext cx="2468354" cy="399590"/>
          </a:xfrm>
          <a:custGeom>
            <a:avLst/>
            <a:gdLst>
              <a:gd name="connsiteX0" fmla="*/ 0 w 2468354"/>
              <a:gd name="connsiteY0" fmla="*/ 66600 h 399590"/>
              <a:gd name="connsiteX1" fmla="*/ 66600 w 2468354"/>
              <a:gd name="connsiteY1" fmla="*/ 0 h 399590"/>
              <a:gd name="connsiteX2" fmla="*/ 673740 w 2468354"/>
              <a:gd name="connsiteY2" fmla="*/ 0 h 399590"/>
              <a:gd name="connsiteX3" fmla="*/ 1210825 w 2468354"/>
              <a:gd name="connsiteY3" fmla="*/ 0 h 399590"/>
              <a:gd name="connsiteX4" fmla="*/ 1817966 w 2468354"/>
              <a:gd name="connsiteY4" fmla="*/ 0 h 399590"/>
              <a:gd name="connsiteX5" fmla="*/ 2401754 w 2468354"/>
              <a:gd name="connsiteY5" fmla="*/ 0 h 399590"/>
              <a:gd name="connsiteX6" fmla="*/ 2468354 w 2468354"/>
              <a:gd name="connsiteY6" fmla="*/ 66600 h 399590"/>
              <a:gd name="connsiteX7" fmla="*/ 2468354 w 2468354"/>
              <a:gd name="connsiteY7" fmla="*/ 332990 h 399590"/>
              <a:gd name="connsiteX8" fmla="*/ 2401754 w 2468354"/>
              <a:gd name="connsiteY8" fmla="*/ 399590 h 399590"/>
              <a:gd name="connsiteX9" fmla="*/ 1864669 w 2468354"/>
              <a:gd name="connsiteY9" fmla="*/ 399590 h 399590"/>
              <a:gd name="connsiteX10" fmla="*/ 1257529 w 2468354"/>
              <a:gd name="connsiteY10" fmla="*/ 399590 h 399590"/>
              <a:gd name="connsiteX11" fmla="*/ 720443 w 2468354"/>
              <a:gd name="connsiteY11" fmla="*/ 399590 h 399590"/>
              <a:gd name="connsiteX12" fmla="*/ 66600 w 2468354"/>
              <a:gd name="connsiteY12" fmla="*/ 399590 h 399590"/>
              <a:gd name="connsiteX13" fmla="*/ 0 w 2468354"/>
              <a:gd name="connsiteY13" fmla="*/ 332990 h 399590"/>
              <a:gd name="connsiteX14" fmla="*/ 0 w 2468354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8354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39878" y="12385"/>
                  <a:pt x="413088" y="2009"/>
                  <a:pt x="673740" y="0"/>
                </a:cubicBezTo>
                <a:cubicBezTo>
                  <a:pt x="934392" y="-2009"/>
                  <a:pt x="971946" y="18483"/>
                  <a:pt x="1210825" y="0"/>
                </a:cubicBezTo>
                <a:cubicBezTo>
                  <a:pt x="1449705" y="-18483"/>
                  <a:pt x="1579461" y="20264"/>
                  <a:pt x="1817966" y="0"/>
                </a:cubicBezTo>
                <a:cubicBezTo>
                  <a:pt x="2056471" y="-20264"/>
                  <a:pt x="2250586" y="-27642"/>
                  <a:pt x="2401754" y="0"/>
                </a:cubicBezTo>
                <a:cubicBezTo>
                  <a:pt x="2444515" y="2945"/>
                  <a:pt x="2468650" y="34586"/>
                  <a:pt x="2468354" y="66600"/>
                </a:cubicBezTo>
                <a:cubicBezTo>
                  <a:pt x="2467945" y="145208"/>
                  <a:pt x="2461754" y="278051"/>
                  <a:pt x="2468354" y="332990"/>
                </a:cubicBezTo>
                <a:cubicBezTo>
                  <a:pt x="2471483" y="368370"/>
                  <a:pt x="2439058" y="398465"/>
                  <a:pt x="2401754" y="399590"/>
                </a:cubicBezTo>
                <a:cubicBezTo>
                  <a:pt x="2170867" y="388641"/>
                  <a:pt x="2035283" y="420885"/>
                  <a:pt x="1864669" y="399590"/>
                </a:cubicBezTo>
                <a:cubicBezTo>
                  <a:pt x="1694056" y="378295"/>
                  <a:pt x="1423965" y="428763"/>
                  <a:pt x="1257529" y="399590"/>
                </a:cubicBezTo>
                <a:cubicBezTo>
                  <a:pt x="1091093" y="370417"/>
                  <a:pt x="968680" y="402075"/>
                  <a:pt x="720443" y="399590"/>
                </a:cubicBezTo>
                <a:cubicBezTo>
                  <a:pt x="472206" y="397105"/>
                  <a:pt x="262477" y="431597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683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278" y="22321"/>
                  <a:pt x="453418" y="-17824"/>
                  <a:pt x="650389" y="0"/>
                </a:cubicBezTo>
                <a:cubicBezTo>
                  <a:pt x="847360" y="17824"/>
                  <a:pt x="1123708" y="9915"/>
                  <a:pt x="1280880" y="0"/>
                </a:cubicBezTo>
                <a:cubicBezTo>
                  <a:pt x="1438052" y="-9915"/>
                  <a:pt x="2122564" y="-55679"/>
                  <a:pt x="2401754" y="0"/>
                </a:cubicBezTo>
                <a:cubicBezTo>
                  <a:pt x="2435992" y="3418"/>
                  <a:pt x="2468108" y="25716"/>
                  <a:pt x="2468354" y="66600"/>
                </a:cubicBezTo>
                <a:cubicBezTo>
                  <a:pt x="2468972" y="163177"/>
                  <a:pt x="2474305" y="233743"/>
                  <a:pt x="2468354" y="332990"/>
                </a:cubicBezTo>
                <a:cubicBezTo>
                  <a:pt x="2462197" y="368193"/>
                  <a:pt x="2437718" y="398983"/>
                  <a:pt x="2401754" y="399590"/>
                </a:cubicBezTo>
                <a:cubicBezTo>
                  <a:pt x="2211239" y="422543"/>
                  <a:pt x="1968053" y="397853"/>
                  <a:pt x="1794614" y="399590"/>
                </a:cubicBezTo>
                <a:cubicBezTo>
                  <a:pt x="1621175" y="401327"/>
                  <a:pt x="1455233" y="399289"/>
                  <a:pt x="1187474" y="399590"/>
                </a:cubicBezTo>
                <a:cubicBezTo>
                  <a:pt x="919715" y="399891"/>
                  <a:pt x="781678" y="392889"/>
                  <a:pt x="673740" y="399590"/>
                </a:cubicBezTo>
                <a:cubicBezTo>
                  <a:pt x="565802" y="406291"/>
                  <a:pt x="247386" y="37732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سرعة التحصيل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7717F0-D844-0D94-095C-E769251169F4}"/>
              </a:ext>
            </a:extLst>
          </p:cNvPr>
          <p:cNvSpPr/>
          <p:nvPr/>
        </p:nvSpPr>
        <p:spPr>
          <a:xfrm>
            <a:off x="2187208" y="746074"/>
            <a:ext cx="7274380" cy="399590"/>
          </a:xfrm>
          <a:custGeom>
            <a:avLst/>
            <a:gdLst>
              <a:gd name="connsiteX0" fmla="*/ 0 w 7274380"/>
              <a:gd name="connsiteY0" fmla="*/ 66600 h 399590"/>
              <a:gd name="connsiteX1" fmla="*/ 66600 w 7274380"/>
              <a:gd name="connsiteY1" fmla="*/ 0 h 399590"/>
              <a:gd name="connsiteX2" fmla="*/ 644386 w 7274380"/>
              <a:gd name="connsiteY2" fmla="*/ 0 h 399590"/>
              <a:gd name="connsiteX3" fmla="*/ 1436408 w 7274380"/>
              <a:gd name="connsiteY3" fmla="*/ 0 h 399590"/>
              <a:gd name="connsiteX4" fmla="*/ 1871371 w 7274380"/>
              <a:gd name="connsiteY4" fmla="*/ 0 h 399590"/>
              <a:gd name="connsiteX5" fmla="*/ 2591981 w 7274380"/>
              <a:gd name="connsiteY5" fmla="*/ 0 h 399590"/>
              <a:gd name="connsiteX6" fmla="*/ 3169767 w 7274380"/>
              <a:gd name="connsiteY6" fmla="*/ 0 h 399590"/>
              <a:gd name="connsiteX7" fmla="*/ 3961789 w 7274380"/>
              <a:gd name="connsiteY7" fmla="*/ 0 h 399590"/>
              <a:gd name="connsiteX8" fmla="*/ 4753811 w 7274380"/>
              <a:gd name="connsiteY8" fmla="*/ 0 h 399590"/>
              <a:gd name="connsiteX9" fmla="*/ 5403009 w 7274380"/>
              <a:gd name="connsiteY9" fmla="*/ 0 h 399590"/>
              <a:gd name="connsiteX10" fmla="*/ 5980795 w 7274380"/>
              <a:gd name="connsiteY10" fmla="*/ 0 h 399590"/>
              <a:gd name="connsiteX11" fmla="*/ 6558582 w 7274380"/>
              <a:gd name="connsiteY11" fmla="*/ 0 h 399590"/>
              <a:gd name="connsiteX12" fmla="*/ 7207780 w 7274380"/>
              <a:gd name="connsiteY12" fmla="*/ 0 h 399590"/>
              <a:gd name="connsiteX13" fmla="*/ 7274380 w 7274380"/>
              <a:gd name="connsiteY13" fmla="*/ 66600 h 399590"/>
              <a:gd name="connsiteX14" fmla="*/ 7274380 w 7274380"/>
              <a:gd name="connsiteY14" fmla="*/ 332990 h 399590"/>
              <a:gd name="connsiteX15" fmla="*/ 7207780 w 7274380"/>
              <a:gd name="connsiteY15" fmla="*/ 399590 h 399590"/>
              <a:gd name="connsiteX16" fmla="*/ 6415758 w 7274380"/>
              <a:gd name="connsiteY16" fmla="*/ 399590 h 399590"/>
              <a:gd name="connsiteX17" fmla="*/ 5980795 w 7274380"/>
              <a:gd name="connsiteY17" fmla="*/ 399590 h 399590"/>
              <a:gd name="connsiteX18" fmla="*/ 5188774 w 7274380"/>
              <a:gd name="connsiteY18" fmla="*/ 399590 h 399590"/>
              <a:gd name="connsiteX19" fmla="*/ 4610987 w 7274380"/>
              <a:gd name="connsiteY19" fmla="*/ 399590 h 399590"/>
              <a:gd name="connsiteX20" fmla="*/ 3890377 w 7274380"/>
              <a:gd name="connsiteY20" fmla="*/ 399590 h 399590"/>
              <a:gd name="connsiteX21" fmla="*/ 3312591 w 7274380"/>
              <a:gd name="connsiteY21" fmla="*/ 399590 h 399590"/>
              <a:gd name="connsiteX22" fmla="*/ 2663393 w 7274380"/>
              <a:gd name="connsiteY22" fmla="*/ 399590 h 399590"/>
              <a:gd name="connsiteX23" fmla="*/ 2228430 w 7274380"/>
              <a:gd name="connsiteY23" fmla="*/ 399590 h 399590"/>
              <a:gd name="connsiteX24" fmla="*/ 1722055 w 7274380"/>
              <a:gd name="connsiteY24" fmla="*/ 399590 h 399590"/>
              <a:gd name="connsiteX25" fmla="*/ 1001445 w 7274380"/>
              <a:gd name="connsiteY25" fmla="*/ 399590 h 399590"/>
              <a:gd name="connsiteX26" fmla="*/ 66600 w 7274380"/>
              <a:gd name="connsiteY26" fmla="*/ 399590 h 399590"/>
              <a:gd name="connsiteX27" fmla="*/ 0 w 7274380"/>
              <a:gd name="connsiteY27" fmla="*/ 332990 h 399590"/>
              <a:gd name="connsiteX28" fmla="*/ 0 w 7274380"/>
              <a:gd name="connsiteY2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74380" h="399590" fill="none" extrusionOk="0">
                <a:moveTo>
                  <a:pt x="0" y="66600"/>
                </a:moveTo>
                <a:cubicBezTo>
                  <a:pt x="-3392" y="22194"/>
                  <a:pt x="30950" y="-2035"/>
                  <a:pt x="66600" y="0"/>
                </a:cubicBezTo>
                <a:cubicBezTo>
                  <a:pt x="193678" y="11634"/>
                  <a:pt x="492668" y="7857"/>
                  <a:pt x="644386" y="0"/>
                </a:cubicBezTo>
                <a:cubicBezTo>
                  <a:pt x="796104" y="-7857"/>
                  <a:pt x="1228961" y="14251"/>
                  <a:pt x="1436408" y="0"/>
                </a:cubicBezTo>
                <a:cubicBezTo>
                  <a:pt x="1643855" y="-14251"/>
                  <a:pt x="1727537" y="20420"/>
                  <a:pt x="1871371" y="0"/>
                </a:cubicBezTo>
                <a:cubicBezTo>
                  <a:pt x="2015205" y="-20420"/>
                  <a:pt x="2254561" y="29767"/>
                  <a:pt x="2591981" y="0"/>
                </a:cubicBezTo>
                <a:cubicBezTo>
                  <a:pt x="2929401" y="-29767"/>
                  <a:pt x="3033815" y="14654"/>
                  <a:pt x="3169767" y="0"/>
                </a:cubicBezTo>
                <a:cubicBezTo>
                  <a:pt x="3305719" y="-14654"/>
                  <a:pt x="3628784" y="-8124"/>
                  <a:pt x="3961789" y="0"/>
                </a:cubicBezTo>
                <a:cubicBezTo>
                  <a:pt x="4294794" y="8124"/>
                  <a:pt x="4479812" y="21065"/>
                  <a:pt x="4753811" y="0"/>
                </a:cubicBezTo>
                <a:cubicBezTo>
                  <a:pt x="5027810" y="-21065"/>
                  <a:pt x="5197768" y="-11175"/>
                  <a:pt x="5403009" y="0"/>
                </a:cubicBezTo>
                <a:cubicBezTo>
                  <a:pt x="5608250" y="11175"/>
                  <a:pt x="5700987" y="-6296"/>
                  <a:pt x="5980795" y="0"/>
                </a:cubicBezTo>
                <a:cubicBezTo>
                  <a:pt x="6260603" y="6296"/>
                  <a:pt x="6442141" y="-2005"/>
                  <a:pt x="6558582" y="0"/>
                </a:cubicBezTo>
                <a:cubicBezTo>
                  <a:pt x="6675023" y="2005"/>
                  <a:pt x="7069338" y="4189"/>
                  <a:pt x="7207780" y="0"/>
                </a:cubicBezTo>
                <a:cubicBezTo>
                  <a:pt x="7240625" y="-5188"/>
                  <a:pt x="7275620" y="32764"/>
                  <a:pt x="7274380" y="66600"/>
                </a:cubicBezTo>
                <a:cubicBezTo>
                  <a:pt x="7285086" y="179488"/>
                  <a:pt x="7274065" y="263683"/>
                  <a:pt x="7274380" y="332990"/>
                </a:cubicBezTo>
                <a:cubicBezTo>
                  <a:pt x="7277269" y="365909"/>
                  <a:pt x="7243557" y="399496"/>
                  <a:pt x="7207780" y="399590"/>
                </a:cubicBezTo>
                <a:cubicBezTo>
                  <a:pt x="6868823" y="431580"/>
                  <a:pt x="6670152" y="379855"/>
                  <a:pt x="6415758" y="399590"/>
                </a:cubicBezTo>
                <a:cubicBezTo>
                  <a:pt x="6161364" y="419325"/>
                  <a:pt x="6187780" y="417250"/>
                  <a:pt x="5980795" y="399590"/>
                </a:cubicBezTo>
                <a:cubicBezTo>
                  <a:pt x="5773810" y="381930"/>
                  <a:pt x="5378385" y="387868"/>
                  <a:pt x="5188774" y="399590"/>
                </a:cubicBezTo>
                <a:cubicBezTo>
                  <a:pt x="4999163" y="411312"/>
                  <a:pt x="4743819" y="392540"/>
                  <a:pt x="4610987" y="399590"/>
                </a:cubicBezTo>
                <a:cubicBezTo>
                  <a:pt x="4478155" y="406640"/>
                  <a:pt x="4128201" y="366345"/>
                  <a:pt x="3890377" y="399590"/>
                </a:cubicBezTo>
                <a:cubicBezTo>
                  <a:pt x="3652553" y="432836"/>
                  <a:pt x="3524830" y="379776"/>
                  <a:pt x="3312591" y="399590"/>
                </a:cubicBezTo>
                <a:cubicBezTo>
                  <a:pt x="3100352" y="419404"/>
                  <a:pt x="2936299" y="412560"/>
                  <a:pt x="2663393" y="399590"/>
                </a:cubicBezTo>
                <a:cubicBezTo>
                  <a:pt x="2390487" y="386620"/>
                  <a:pt x="2326952" y="402093"/>
                  <a:pt x="2228430" y="399590"/>
                </a:cubicBezTo>
                <a:cubicBezTo>
                  <a:pt x="2129908" y="397087"/>
                  <a:pt x="1938872" y="396637"/>
                  <a:pt x="1722055" y="399590"/>
                </a:cubicBezTo>
                <a:cubicBezTo>
                  <a:pt x="1505239" y="402543"/>
                  <a:pt x="1354661" y="363639"/>
                  <a:pt x="1001445" y="399590"/>
                </a:cubicBezTo>
                <a:cubicBezTo>
                  <a:pt x="648229" y="435542"/>
                  <a:pt x="278609" y="399404"/>
                  <a:pt x="66600" y="399590"/>
                </a:cubicBezTo>
                <a:cubicBezTo>
                  <a:pt x="27546" y="397897"/>
                  <a:pt x="-865" y="369546"/>
                  <a:pt x="0" y="332990"/>
                </a:cubicBezTo>
                <a:cubicBezTo>
                  <a:pt x="-6366" y="230194"/>
                  <a:pt x="-4185" y="140164"/>
                  <a:pt x="0" y="66600"/>
                </a:cubicBezTo>
                <a:close/>
              </a:path>
              <a:path w="727438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3280" y="-13048"/>
                  <a:pt x="437293" y="799"/>
                  <a:pt x="715798" y="0"/>
                </a:cubicBezTo>
                <a:cubicBezTo>
                  <a:pt x="994303" y="-799"/>
                  <a:pt x="1316059" y="36021"/>
                  <a:pt x="1507820" y="0"/>
                </a:cubicBezTo>
                <a:cubicBezTo>
                  <a:pt x="1699581" y="-36021"/>
                  <a:pt x="2016866" y="-14137"/>
                  <a:pt x="2299842" y="0"/>
                </a:cubicBezTo>
                <a:cubicBezTo>
                  <a:pt x="2582818" y="14137"/>
                  <a:pt x="2594569" y="26480"/>
                  <a:pt x="2877628" y="0"/>
                </a:cubicBezTo>
                <a:cubicBezTo>
                  <a:pt x="3160687" y="-26480"/>
                  <a:pt x="3239926" y="35918"/>
                  <a:pt x="3598238" y="0"/>
                </a:cubicBezTo>
                <a:cubicBezTo>
                  <a:pt x="3956550" y="-35918"/>
                  <a:pt x="4028217" y="38774"/>
                  <a:pt x="4390260" y="0"/>
                </a:cubicBezTo>
                <a:cubicBezTo>
                  <a:pt x="4752303" y="-38774"/>
                  <a:pt x="4779789" y="-3558"/>
                  <a:pt x="4968046" y="0"/>
                </a:cubicBezTo>
                <a:cubicBezTo>
                  <a:pt x="5156303" y="3558"/>
                  <a:pt x="5324297" y="-19132"/>
                  <a:pt x="5617244" y="0"/>
                </a:cubicBezTo>
                <a:cubicBezTo>
                  <a:pt x="5910191" y="19132"/>
                  <a:pt x="5868927" y="16822"/>
                  <a:pt x="6052207" y="0"/>
                </a:cubicBezTo>
                <a:cubicBezTo>
                  <a:pt x="6235487" y="-16822"/>
                  <a:pt x="6835431" y="31767"/>
                  <a:pt x="7207780" y="0"/>
                </a:cubicBezTo>
                <a:cubicBezTo>
                  <a:pt x="7244557" y="-1911"/>
                  <a:pt x="7266094" y="26401"/>
                  <a:pt x="7274380" y="66600"/>
                </a:cubicBezTo>
                <a:cubicBezTo>
                  <a:pt x="7262862" y="124175"/>
                  <a:pt x="7286899" y="271889"/>
                  <a:pt x="7274380" y="332990"/>
                </a:cubicBezTo>
                <a:cubicBezTo>
                  <a:pt x="7272293" y="368757"/>
                  <a:pt x="7240838" y="402887"/>
                  <a:pt x="7207780" y="399590"/>
                </a:cubicBezTo>
                <a:cubicBezTo>
                  <a:pt x="6938411" y="416703"/>
                  <a:pt x="6804409" y="383141"/>
                  <a:pt x="6487170" y="399590"/>
                </a:cubicBezTo>
                <a:cubicBezTo>
                  <a:pt x="6169931" y="416040"/>
                  <a:pt x="6078881" y="391692"/>
                  <a:pt x="5766560" y="399590"/>
                </a:cubicBezTo>
                <a:cubicBezTo>
                  <a:pt x="5454239" y="407489"/>
                  <a:pt x="5393115" y="408874"/>
                  <a:pt x="5045950" y="399590"/>
                </a:cubicBezTo>
                <a:cubicBezTo>
                  <a:pt x="4698785" y="390307"/>
                  <a:pt x="4754985" y="422396"/>
                  <a:pt x="4539575" y="399590"/>
                </a:cubicBezTo>
                <a:cubicBezTo>
                  <a:pt x="4324166" y="376784"/>
                  <a:pt x="4148288" y="401983"/>
                  <a:pt x="3818965" y="399590"/>
                </a:cubicBezTo>
                <a:cubicBezTo>
                  <a:pt x="3489642" y="397198"/>
                  <a:pt x="3418229" y="421688"/>
                  <a:pt x="3241179" y="399590"/>
                </a:cubicBezTo>
                <a:cubicBezTo>
                  <a:pt x="3064129" y="377492"/>
                  <a:pt x="2859367" y="416281"/>
                  <a:pt x="2734805" y="399590"/>
                </a:cubicBezTo>
                <a:cubicBezTo>
                  <a:pt x="2610243" y="382899"/>
                  <a:pt x="2196729" y="431535"/>
                  <a:pt x="1942783" y="399590"/>
                </a:cubicBezTo>
                <a:cubicBezTo>
                  <a:pt x="1688837" y="367645"/>
                  <a:pt x="1655665" y="423568"/>
                  <a:pt x="1436408" y="399590"/>
                </a:cubicBezTo>
                <a:cubicBezTo>
                  <a:pt x="1217151" y="375612"/>
                  <a:pt x="1034063" y="405095"/>
                  <a:pt x="930034" y="399590"/>
                </a:cubicBezTo>
                <a:cubicBezTo>
                  <a:pt x="826005" y="394085"/>
                  <a:pt x="274616" y="370178"/>
                  <a:pt x="66600" y="399590"/>
                </a:cubicBezTo>
                <a:cubicBezTo>
                  <a:pt x="30343" y="397687"/>
                  <a:pt x="3725" y="375663"/>
                  <a:pt x="0" y="332990"/>
                </a:cubicBezTo>
                <a:cubicBezTo>
                  <a:pt x="6485" y="202330"/>
                  <a:pt x="-3740" y="17921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نقيس مدى كفاءة الإدارة في استخدام الموارد المتاحة لإقتناء الأصول ومن ثم توليد 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1285F-4A07-DFD6-A318-B937FB4BA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94" y="1522466"/>
            <a:ext cx="779681" cy="779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D7D02-B12B-2B77-AA9E-6A66787D1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60" y="1447781"/>
            <a:ext cx="779681" cy="77968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F94E42-3726-15A8-CBB9-312A9B83CDC3}"/>
              </a:ext>
            </a:extLst>
          </p:cNvPr>
          <p:cNvSpPr/>
          <p:nvPr/>
        </p:nvSpPr>
        <p:spPr>
          <a:xfrm>
            <a:off x="9084405" y="2364831"/>
            <a:ext cx="2631668" cy="399590"/>
          </a:xfrm>
          <a:custGeom>
            <a:avLst/>
            <a:gdLst>
              <a:gd name="connsiteX0" fmla="*/ 0 w 2631668"/>
              <a:gd name="connsiteY0" fmla="*/ 66600 h 399590"/>
              <a:gd name="connsiteX1" fmla="*/ 66600 w 2631668"/>
              <a:gd name="connsiteY1" fmla="*/ 0 h 399590"/>
              <a:gd name="connsiteX2" fmla="*/ 716202 w 2631668"/>
              <a:gd name="connsiteY2" fmla="*/ 0 h 399590"/>
              <a:gd name="connsiteX3" fmla="*/ 1290849 w 2631668"/>
              <a:gd name="connsiteY3" fmla="*/ 0 h 399590"/>
              <a:gd name="connsiteX4" fmla="*/ 1940451 w 2631668"/>
              <a:gd name="connsiteY4" fmla="*/ 0 h 399590"/>
              <a:gd name="connsiteX5" fmla="*/ 2565068 w 2631668"/>
              <a:gd name="connsiteY5" fmla="*/ 0 h 399590"/>
              <a:gd name="connsiteX6" fmla="*/ 2631668 w 2631668"/>
              <a:gd name="connsiteY6" fmla="*/ 66600 h 399590"/>
              <a:gd name="connsiteX7" fmla="*/ 2631668 w 2631668"/>
              <a:gd name="connsiteY7" fmla="*/ 332990 h 399590"/>
              <a:gd name="connsiteX8" fmla="*/ 2565068 w 2631668"/>
              <a:gd name="connsiteY8" fmla="*/ 399590 h 399590"/>
              <a:gd name="connsiteX9" fmla="*/ 1990420 w 2631668"/>
              <a:gd name="connsiteY9" fmla="*/ 399590 h 399590"/>
              <a:gd name="connsiteX10" fmla="*/ 1340819 w 2631668"/>
              <a:gd name="connsiteY10" fmla="*/ 399590 h 399590"/>
              <a:gd name="connsiteX11" fmla="*/ 766171 w 2631668"/>
              <a:gd name="connsiteY11" fmla="*/ 399590 h 399590"/>
              <a:gd name="connsiteX12" fmla="*/ 66600 w 2631668"/>
              <a:gd name="connsiteY12" fmla="*/ 399590 h 399590"/>
              <a:gd name="connsiteX13" fmla="*/ 0 w 2631668"/>
              <a:gd name="connsiteY13" fmla="*/ 332990 h 399590"/>
              <a:gd name="connsiteX14" fmla="*/ 0 w 263166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166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79568" y="-20785"/>
                  <a:pt x="456384" y="-26970"/>
                  <a:pt x="716202" y="0"/>
                </a:cubicBezTo>
                <a:cubicBezTo>
                  <a:pt x="976020" y="26970"/>
                  <a:pt x="1102030" y="-7257"/>
                  <a:pt x="1290849" y="0"/>
                </a:cubicBezTo>
                <a:cubicBezTo>
                  <a:pt x="1479668" y="7257"/>
                  <a:pt x="1685107" y="17770"/>
                  <a:pt x="1940451" y="0"/>
                </a:cubicBezTo>
                <a:cubicBezTo>
                  <a:pt x="2195795" y="-17770"/>
                  <a:pt x="2339879" y="-3838"/>
                  <a:pt x="2565068" y="0"/>
                </a:cubicBezTo>
                <a:cubicBezTo>
                  <a:pt x="2607829" y="2945"/>
                  <a:pt x="2631964" y="34586"/>
                  <a:pt x="2631668" y="66600"/>
                </a:cubicBezTo>
                <a:cubicBezTo>
                  <a:pt x="2631259" y="145208"/>
                  <a:pt x="2625068" y="278051"/>
                  <a:pt x="2631668" y="332990"/>
                </a:cubicBezTo>
                <a:cubicBezTo>
                  <a:pt x="2634797" y="368370"/>
                  <a:pt x="2602372" y="398465"/>
                  <a:pt x="2565068" y="399590"/>
                </a:cubicBezTo>
                <a:cubicBezTo>
                  <a:pt x="2396454" y="383270"/>
                  <a:pt x="2149119" y="376106"/>
                  <a:pt x="1990420" y="399590"/>
                </a:cubicBezTo>
                <a:cubicBezTo>
                  <a:pt x="1831721" y="423074"/>
                  <a:pt x="1507575" y="388076"/>
                  <a:pt x="1340819" y="399590"/>
                </a:cubicBezTo>
                <a:cubicBezTo>
                  <a:pt x="1174063" y="411104"/>
                  <a:pt x="1027988" y="384623"/>
                  <a:pt x="766171" y="399590"/>
                </a:cubicBezTo>
                <a:cubicBezTo>
                  <a:pt x="504354" y="414557"/>
                  <a:pt x="396926" y="4103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316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4639" y="-21481"/>
                  <a:pt x="393212" y="10856"/>
                  <a:pt x="691217" y="0"/>
                </a:cubicBezTo>
                <a:cubicBezTo>
                  <a:pt x="989222" y="-10856"/>
                  <a:pt x="1183218" y="-12808"/>
                  <a:pt x="1365803" y="0"/>
                </a:cubicBezTo>
                <a:cubicBezTo>
                  <a:pt x="1548388" y="12808"/>
                  <a:pt x="2278649" y="32819"/>
                  <a:pt x="2565068" y="0"/>
                </a:cubicBezTo>
                <a:cubicBezTo>
                  <a:pt x="2599306" y="3418"/>
                  <a:pt x="2631422" y="25716"/>
                  <a:pt x="2631668" y="66600"/>
                </a:cubicBezTo>
                <a:cubicBezTo>
                  <a:pt x="2632286" y="163177"/>
                  <a:pt x="2637619" y="233743"/>
                  <a:pt x="2631668" y="332990"/>
                </a:cubicBezTo>
                <a:cubicBezTo>
                  <a:pt x="2625511" y="368193"/>
                  <a:pt x="2601032" y="398983"/>
                  <a:pt x="2565068" y="399590"/>
                </a:cubicBezTo>
                <a:cubicBezTo>
                  <a:pt x="2327070" y="388601"/>
                  <a:pt x="2071874" y="412618"/>
                  <a:pt x="1915466" y="399590"/>
                </a:cubicBezTo>
                <a:cubicBezTo>
                  <a:pt x="1759058" y="386562"/>
                  <a:pt x="1509975" y="422480"/>
                  <a:pt x="1265865" y="399590"/>
                </a:cubicBezTo>
                <a:cubicBezTo>
                  <a:pt x="1021755" y="376700"/>
                  <a:pt x="832435" y="397753"/>
                  <a:pt x="716202" y="399590"/>
                </a:cubicBezTo>
                <a:cubicBezTo>
                  <a:pt x="599969" y="401427"/>
                  <a:pt x="267465" y="40176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الدائنين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949EAD-E457-F001-37A7-95B90CD44C02}"/>
              </a:ext>
            </a:extLst>
          </p:cNvPr>
          <p:cNvSpPr/>
          <p:nvPr/>
        </p:nvSpPr>
        <p:spPr>
          <a:xfrm>
            <a:off x="8891292" y="5647312"/>
            <a:ext cx="1803663" cy="540762"/>
          </a:xfrm>
          <a:custGeom>
            <a:avLst/>
            <a:gdLst>
              <a:gd name="connsiteX0" fmla="*/ 0 w 1803663"/>
              <a:gd name="connsiteY0" fmla="*/ 90129 h 540762"/>
              <a:gd name="connsiteX1" fmla="*/ 90129 w 1803663"/>
              <a:gd name="connsiteY1" fmla="*/ 0 h 540762"/>
              <a:gd name="connsiteX2" fmla="*/ 647498 w 1803663"/>
              <a:gd name="connsiteY2" fmla="*/ 0 h 540762"/>
              <a:gd name="connsiteX3" fmla="*/ 1204867 w 1803663"/>
              <a:gd name="connsiteY3" fmla="*/ 0 h 540762"/>
              <a:gd name="connsiteX4" fmla="*/ 1713534 w 1803663"/>
              <a:gd name="connsiteY4" fmla="*/ 0 h 540762"/>
              <a:gd name="connsiteX5" fmla="*/ 1803663 w 1803663"/>
              <a:gd name="connsiteY5" fmla="*/ 90129 h 540762"/>
              <a:gd name="connsiteX6" fmla="*/ 1803663 w 1803663"/>
              <a:gd name="connsiteY6" fmla="*/ 450633 h 540762"/>
              <a:gd name="connsiteX7" fmla="*/ 1713534 w 1803663"/>
              <a:gd name="connsiteY7" fmla="*/ 540762 h 540762"/>
              <a:gd name="connsiteX8" fmla="*/ 1156165 w 1803663"/>
              <a:gd name="connsiteY8" fmla="*/ 540762 h 540762"/>
              <a:gd name="connsiteX9" fmla="*/ 598796 w 1803663"/>
              <a:gd name="connsiteY9" fmla="*/ 540762 h 540762"/>
              <a:gd name="connsiteX10" fmla="*/ 90129 w 1803663"/>
              <a:gd name="connsiteY10" fmla="*/ 540762 h 540762"/>
              <a:gd name="connsiteX11" fmla="*/ 0 w 1803663"/>
              <a:gd name="connsiteY11" fmla="*/ 450633 h 540762"/>
              <a:gd name="connsiteX12" fmla="*/ 0 w 1803663"/>
              <a:gd name="connsiteY12" fmla="*/ 90129 h 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63" h="540762" fill="none" extrusionOk="0">
                <a:moveTo>
                  <a:pt x="0" y="90129"/>
                </a:moveTo>
                <a:cubicBezTo>
                  <a:pt x="-1825" y="39247"/>
                  <a:pt x="46221" y="-6776"/>
                  <a:pt x="90129" y="0"/>
                </a:cubicBezTo>
                <a:cubicBezTo>
                  <a:pt x="206272" y="-20752"/>
                  <a:pt x="431381" y="10483"/>
                  <a:pt x="647498" y="0"/>
                </a:cubicBezTo>
                <a:cubicBezTo>
                  <a:pt x="863615" y="-10483"/>
                  <a:pt x="935384" y="-17400"/>
                  <a:pt x="1204867" y="0"/>
                </a:cubicBezTo>
                <a:cubicBezTo>
                  <a:pt x="1474350" y="17400"/>
                  <a:pt x="1512190" y="10853"/>
                  <a:pt x="1713534" y="0"/>
                </a:cubicBezTo>
                <a:cubicBezTo>
                  <a:pt x="1759896" y="-335"/>
                  <a:pt x="1810296" y="37091"/>
                  <a:pt x="1803663" y="90129"/>
                </a:cubicBezTo>
                <a:cubicBezTo>
                  <a:pt x="1816534" y="194597"/>
                  <a:pt x="1817928" y="317047"/>
                  <a:pt x="1803663" y="450633"/>
                </a:cubicBezTo>
                <a:cubicBezTo>
                  <a:pt x="1796649" y="500204"/>
                  <a:pt x="1758773" y="531232"/>
                  <a:pt x="1713534" y="540762"/>
                </a:cubicBezTo>
                <a:cubicBezTo>
                  <a:pt x="1459445" y="521096"/>
                  <a:pt x="1358679" y="525184"/>
                  <a:pt x="1156165" y="540762"/>
                </a:cubicBezTo>
                <a:cubicBezTo>
                  <a:pt x="953651" y="556340"/>
                  <a:pt x="748995" y="554923"/>
                  <a:pt x="598796" y="540762"/>
                </a:cubicBezTo>
                <a:cubicBezTo>
                  <a:pt x="448597" y="526601"/>
                  <a:pt x="251389" y="528844"/>
                  <a:pt x="90129" y="540762"/>
                </a:cubicBezTo>
                <a:cubicBezTo>
                  <a:pt x="39189" y="536283"/>
                  <a:pt x="-2934" y="497509"/>
                  <a:pt x="0" y="450633"/>
                </a:cubicBezTo>
                <a:cubicBezTo>
                  <a:pt x="-1023" y="270572"/>
                  <a:pt x="3547" y="196469"/>
                  <a:pt x="0" y="90129"/>
                </a:cubicBezTo>
                <a:close/>
              </a:path>
              <a:path w="1803663" h="540762" stroke="0" extrusionOk="0">
                <a:moveTo>
                  <a:pt x="0" y="90129"/>
                </a:moveTo>
                <a:cubicBezTo>
                  <a:pt x="4559" y="33803"/>
                  <a:pt x="40086" y="1977"/>
                  <a:pt x="90129" y="0"/>
                </a:cubicBezTo>
                <a:cubicBezTo>
                  <a:pt x="307514" y="-9626"/>
                  <a:pt x="413154" y="11437"/>
                  <a:pt x="631264" y="0"/>
                </a:cubicBezTo>
                <a:cubicBezTo>
                  <a:pt x="849374" y="-11437"/>
                  <a:pt x="920764" y="-25690"/>
                  <a:pt x="1204867" y="0"/>
                </a:cubicBezTo>
                <a:cubicBezTo>
                  <a:pt x="1488970" y="25690"/>
                  <a:pt x="1574597" y="13952"/>
                  <a:pt x="1713534" y="0"/>
                </a:cubicBezTo>
                <a:cubicBezTo>
                  <a:pt x="1762416" y="1203"/>
                  <a:pt x="1803099" y="30952"/>
                  <a:pt x="1803663" y="90129"/>
                </a:cubicBezTo>
                <a:cubicBezTo>
                  <a:pt x="1801505" y="191050"/>
                  <a:pt x="1809268" y="279012"/>
                  <a:pt x="1803663" y="450633"/>
                </a:cubicBezTo>
                <a:cubicBezTo>
                  <a:pt x="1796155" y="498484"/>
                  <a:pt x="1756664" y="535834"/>
                  <a:pt x="1713534" y="540762"/>
                </a:cubicBezTo>
                <a:cubicBezTo>
                  <a:pt x="1569701" y="514202"/>
                  <a:pt x="1334167" y="553478"/>
                  <a:pt x="1156165" y="540762"/>
                </a:cubicBezTo>
                <a:cubicBezTo>
                  <a:pt x="978163" y="528046"/>
                  <a:pt x="837062" y="544813"/>
                  <a:pt x="598796" y="540762"/>
                </a:cubicBezTo>
                <a:cubicBezTo>
                  <a:pt x="360530" y="536711"/>
                  <a:pt x="226184" y="562566"/>
                  <a:pt x="90129" y="540762"/>
                </a:cubicBezTo>
                <a:cubicBezTo>
                  <a:pt x="41173" y="541533"/>
                  <a:pt x="-2474" y="495977"/>
                  <a:pt x="0" y="450633"/>
                </a:cubicBezTo>
                <a:cubicBezTo>
                  <a:pt x="-1725" y="286516"/>
                  <a:pt x="17067" y="180200"/>
                  <a:pt x="0" y="9012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فترة التسديد</a:t>
            </a:r>
            <a:endParaRPr lang="en-US" sz="16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2AC6E-5EC0-1C8E-2512-E8AC3BE2DE59}"/>
              </a:ext>
            </a:extLst>
          </p:cNvPr>
          <p:cNvSpPr/>
          <p:nvPr/>
        </p:nvSpPr>
        <p:spPr>
          <a:xfrm>
            <a:off x="5945973" y="539260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360 يوما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96F8EE-CD47-5070-8934-6CE5CF3F7FBF}"/>
              </a:ext>
            </a:extLst>
          </p:cNvPr>
          <p:cNvSpPr/>
          <p:nvPr/>
        </p:nvSpPr>
        <p:spPr>
          <a:xfrm>
            <a:off x="5865029" y="6087134"/>
            <a:ext cx="1971124" cy="399590"/>
          </a:xfrm>
          <a:custGeom>
            <a:avLst/>
            <a:gdLst>
              <a:gd name="connsiteX0" fmla="*/ 0 w 1971124"/>
              <a:gd name="connsiteY0" fmla="*/ 66600 h 399590"/>
              <a:gd name="connsiteX1" fmla="*/ 66600 w 1971124"/>
              <a:gd name="connsiteY1" fmla="*/ 0 h 399590"/>
              <a:gd name="connsiteX2" fmla="*/ 697621 w 1971124"/>
              <a:gd name="connsiteY2" fmla="*/ 0 h 399590"/>
              <a:gd name="connsiteX3" fmla="*/ 1328641 w 1971124"/>
              <a:gd name="connsiteY3" fmla="*/ 0 h 399590"/>
              <a:gd name="connsiteX4" fmla="*/ 1904524 w 1971124"/>
              <a:gd name="connsiteY4" fmla="*/ 0 h 399590"/>
              <a:gd name="connsiteX5" fmla="*/ 1971124 w 1971124"/>
              <a:gd name="connsiteY5" fmla="*/ 66600 h 399590"/>
              <a:gd name="connsiteX6" fmla="*/ 1971124 w 1971124"/>
              <a:gd name="connsiteY6" fmla="*/ 332990 h 399590"/>
              <a:gd name="connsiteX7" fmla="*/ 1904524 w 1971124"/>
              <a:gd name="connsiteY7" fmla="*/ 399590 h 399590"/>
              <a:gd name="connsiteX8" fmla="*/ 1273503 w 1971124"/>
              <a:gd name="connsiteY8" fmla="*/ 399590 h 399590"/>
              <a:gd name="connsiteX9" fmla="*/ 642483 w 1971124"/>
              <a:gd name="connsiteY9" fmla="*/ 399590 h 399590"/>
              <a:gd name="connsiteX10" fmla="*/ 66600 w 1971124"/>
              <a:gd name="connsiteY10" fmla="*/ 399590 h 399590"/>
              <a:gd name="connsiteX11" fmla="*/ 0 w 1971124"/>
              <a:gd name="connsiteY11" fmla="*/ 332990 h 399590"/>
              <a:gd name="connsiteX12" fmla="*/ 0 w 197112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112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7956" y="31134"/>
                  <a:pt x="560159" y="20531"/>
                  <a:pt x="697621" y="0"/>
                </a:cubicBezTo>
                <a:cubicBezTo>
                  <a:pt x="835083" y="-20531"/>
                  <a:pt x="1108395" y="-10777"/>
                  <a:pt x="1328641" y="0"/>
                </a:cubicBezTo>
                <a:cubicBezTo>
                  <a:pt x="1548887" y="10777"/>
                  <a:pt x="1765193" y="9037"/>
                  <a:pt x="1904524" y="0"/>
                </a:cubicBezTo>
                <a:cubicBezTo>
                  <a:pt x="1936861" y="-436"/>
                  <a:pt x="1974023" y="28393"/>
                  <a:pt x="1971124" y="66600"/>
                </a:cubicBezTo>
                <a:cubicBezTo>
                  <a:pt x="1980598" y="138300"/>
                  <a:pt x="1958632" y="226928"/>
                  <a:pt x="1971124" y="332990"/>
                </a:cubicBezTo>
                <a:cubicBezTo>
                  <a:pt x="1962302" y="369513"/>
                  <a:pt x="1940826" y="398583"/>
                  <a:pt x="1904524" y="399590"/>
                </a:cubicBezTo>
                <a:cubicBezTo>
                  <a:pt x="1766852" y="429046"/>
                  <a:pt x="1496925" y="375728"/>
                  <a:pt x="1273503" y="399590"/>
                </a:cubicBezTo>
                <a:cubicBezTo>
                  <a:pt x="1050081" y="423452"/>
                  <a:pt x="880664" y="402983"/>
                  <a:pt x="642483" y="399590"/>
                </a:cubicBezTo>
                <a:cubicBezTo>
                  <a:pt x="404302" y="396197"/>
                  <a:pt x="191795" y="38837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7112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9778" y="5539"/>
                  <a:pt x="482699" y="-13615"/>
                  <a:pt x="679241" y="0"/>
                </a:cubicBezTo>
                <a:cubicBezTo>
                  <a:pt x="875783" y="13615"/>
                  <a:pt x="1020595" y="-30567"/>
                  <a:pt x="1328641" y="0"/>
                </a:cubicBezTo>
                <a:cubicBezTo>
                  <a:pt x="1636687" y="30567"/>
                  <a:pt x="1740987" y="18862"/>
                  <a:pt x="1904524" y="0"/>
                </a:cubicBezTo>
                <a:cubicBezTo>
                  <a:pt x="1938762" y="3418"/>
                  <a:pt x="1970878" y="25716"/>
                  <a:pt x="1971124" y="66600"/>
                </a:cubicBezTo>
                <a:cubicBezTo>
                  <a:pt x="1971742" y="163177"/>
                  <a:pt x="1977075" y="233743"/>
                  <a:pt x="1971124" y="332990"/>
                </a:cubicBezTo>
                <a:cubicBezTo>
                  <a:pt x="1964967" y="368193"/>
                  <a:pt x="1940488" y="398983"/>
                  <a:pt x="1904524" y="399590"/>
                </a:cubicBezTo>
                <a:cubicBezTo>
                  <a:pt x="1758830" y="381009"/>
                  <a:pt x="1552805" y="427304"/>
                  <a:pt x="1273503" y="399590"/>
                </a:cubicBezTo>
                <a:cubicBezTo>
                  <a:pt x="994201" y="371876"/>
                  <a:pt x="860212" y="428407"/>
                  <a:pt x="642483" y="399590"/>
                </a:cubicBezTo>
                <a:cubicBezTo>
                  <a:pt x="424754" y="370773"/>
                  <a:pt x="269908" y="41355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الدائنين </a:t>
            </a:r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وأوراق الدفع</a:t>
            </a:r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9579F7-9B7C-B843-0DC4-1676CF619465}"/>
              </a:ext>
            </a:extLst>
          </p:cNvPr>
          <p:cNvCxnSpPr>
            <a:cxnSpLocks/>
          </p:cNvCxnSpPr>
          <p:nvPr/>
        </p:nvCxnSpPr>
        <p:spPr>
          <a:xfrm flipH="1">
            <a:off x="6021888" y="5977061"/>
            <a:ext cx="194524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7CFDD32-05BF-9E9D-7BC1-0ECC7D979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66" y="5785050"/>
            <a:ext cx="453126" cy="30208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765EE5-D9CB-39FC-0BEE-18FA82D2C0F7}"/>
              </a:ext>
            </a:extLst>
          </p:cNvPr>
          <p:cNvSpPr/>
          <p:nvPr/>
        </p:nvSpPr>
        <p:spPr>
          <a:xfrm>
            <a:off x="942156" y="3444979"/>
            <a:ext cx="2468354" cy="399590"/>
          </a:xfrm>
          <a:custGeom>
            <a:avLst/>
            <a:gdLst>
              <a:gd name="connsiteX0" fmla="*/ 0 w 2468354"/>
              <a:gd name="connsiteY0" fmla="*/ 66600 h 399590"/>
              <a:gd name="connsiteX1" fmla="*/ 66600 w 2468354"/>
              <a:gd name="connsiteY1" fmla="*/ 0 h 399590"/>
              <a:gd name="connsiteX2" fmla="*/ 673740 w 2468354"/>
              <a:gd name="connsiteY2" fmla="*/ 0 h 399590"/>
              <a:gd name="connsiteX3" fmla="*/ 1210825 w 2468354"/>
              <a:gd name="connsiteY3" fmla="*/ 0 h 399590"/>
              <a:gd name="connsiteX4" fmla="*/ 1817966 w 2468354"/>
              <a:gd name="connsiteY4" fmla="*/ 0 h 399590"/>
              <a:gd name="connsiteX5" fmla="*/ 2401754 w 2468354"/>
              <a:gd name="connsiteY5" fmla="*/ 0 h 399590"/>
              <a:gd name="connsiteX6" fmla="*/ 2468354 w 2468354"/>
              <a:gd name="connsiteY6" fmla="*/ 66600 h 399590"/>
              <a:gd name="connsiteX7" fmla="*/ 2468354 w 2468354"/>
              <a:gd name="connsiteY7" fmla="*/ 332990 h 399590"/>
              <a:gd name="connsiteX8" fmla="*/ 2401754 w 2468354"/>
              <a:gd name="connsiteY8" fmla="*/ 399590 h 399590"/>
              <a:gd name="connsiteX9" fmla="*/ 1864669 w 2468354"/>
              <a:gd name="connsiteY9" fmla="*/ 399590 h 399590"/>
              <a:gd name="connsiteX10" fmla="*/ 1257529 w 2468354"/>
              <a:gd name="connsiteY10" fmla="*/ 399590 h 399590"/>
              <a:gd name="connsiteX11" fmla="*/ 720443 w 2468354"/>
              <a:gd name="connsiteY11" fmla="*/ 399590 h 399590"/>
              <a:gd name="connsiteX12" fmla="*/ 66600 w 2468354"/>
              <a:gd name="connsiteY12" fmla="*/ 399590 h 399590"/>
              <a:gd name="connsiteX13" fmla="*/ 0 w 2468354"/>
              <a:gd name="connsiteY13" fmla="*/ 332990 h 399590"/>
              <a:gd name="connsiteX14" fmla="*/ 0 w 2468354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8354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39878" y="12385"/>
                  <a:pt x="413088" y="2009"/>
                  <a:pt x="673740" y="0"/>
                </a:cubicBezTo>
                <a:cubicBezTo>
                  <a:pt x="934392" y="-2009"/>
                  <a:pt x="971946" y="18483"/>
                  <a:pt x="1210825" y="0"/>
                </a:cubicBezTo>
                <a:cubicBezTo>
                  <a:pt x="1449705" y="-18483"/>
                  <a:pt x="1579461" y="20264"/>
                  <a:pt x="1817966" y="0"/>
                </a:cubicBezTo>
                <a:cubicBezTo>
                  <a:pt x="2056471" y="-20264"/>
                  <a:pt x="2250586" y="-27642"/>
                  <a:pt x="2401754" y="0"/>
                </a:cubicBezTo>
                <a:cubicBezTo>
                  <a:pt x="2444515" y="2945"/>
                  <a:pt x="2468650" y="34586"/>
                  <a:pt x="2468354" y="66600"/>
                </a:cubicBezTo>
                <a:cubicBezTo>
                  <a:pt x="2467945" y="145208"/>
                  <a:pt x="2461754" y="278051"/>
                  <a:pt x="2468354" y="332990"/>
                </a:cubicBezTo>
                <a:cubicBezTo>
                  <a:pt x="2471483" y="368370"/>
                  <a:pt x="2439058" y="398465"/>
                  <a:pt x="2401754" y="399590"/>
                </a:cubicBezTo>
                <a:cubicBezTo>
                  <a:pt x="2170867" y="388641"/>
                  <a:pt x="2035283" y="420885"/>
                  <a:pt x="1864669" y="399590"/>
                </a:cubicBezTo>
                <a:cubicBezTo>
                  <a:pt x="1694056" y="378295"/>
                  <a:pt x="1423965" y="428763"/>
                  <a:pt x="1257529" y="399590"/>
                </a:cubicBezTo>
                <a:cubicBezTo>
                  <a:pt x="1091093" y="370417"/>
                  <a:pt x="968680" y="402075"/>
                  <a:pt x="720443" y="399590"/>
                </a:cubicBezTo>
                <a:cubicBezTo>
                  <a:pt x="472206" y="397105"/>
                  <a:pt x="262477" y="431597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6835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278" y="22321"/>
                  <a:pt x="453418" y="-17824"/>
                  <a:pt x="650389" y="0"/>
                </a:cubicBezTo>
                <a:cubicBezTo>
                  <a:pt x="847360" y="17824"/>
                  <a:pt x="1123708" y="9915"/>
                  <a:pt x="1280880" y="0"/>
                </a:cubicBezTo>
                <a:cubicBezTo>
                  <a:pt x="1438052" y="-9915"/>
                  <a:pt x="2122564" y="-55679"/>
                  <a:pt x="2401754" y="0"/>
                </a:cubicBezTo>
                <a:cubicBezTo>
                  <a:pt x="2435992" y="3418"/>
                  <a:pt x="2468108" y="25716"/>
                  <a:pt x="2468354" y="66600"/>
                </a:cubicBezTo>
                <a:cubicBezTo>
                  <a:pt x="2468972" y="163177"/>
                  <a:pt x="2474305" y="233743"/>
                  <a:pt x="2468354" y="332990"/>
                </a:cubicBezTo>
                <a:cubicBezTo>
                  <a:pt x="2462197" y="368193"/>
                  <a:pt x="2437718" y="398983"/>
                  <a:pt x="2401754" y="399590"/>
                </a:cubicBezTo>
                <a:cubicBezTo>
                  <a:pt x="2211239" y="422543"/>
                  <a:pt x="1968053" y="397853"/>
                  <a:pt x="1794614" y="399590"/>
                </a:cubicBezTo>
                <a:cubicBezTo>
                  <a:pt x="1621175" y="401327"/>
                  <a:pt x="1455233" y="399289"/>
                  <a:pt x="1187474" y="399590"/>
                </a:cubicBezTo>
                <a:cubicBezTo>
                  <a:pt x="919715" y="399891"/>
                  <a:pt x="781678" y="392889"/>
                  <a:pt x="673740" y="399590"/>
                </a:cubicBezTo>
                <a:cubicBezTo>
                  <a:pt x="565802" y="406291"/>
                  <a:pt x="247386" y="37732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كلما قل كان جيدا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6C8FC-5B7E-60E2-7E1A-1E95C5517842}"/>
              </a:ext>
            </a:extLst>
          </p:cNvPr>
          <p:cNvSpPr/>
          <p:nvPr/>
        </p:nvSpPr>
        <p:spPr>
          <a:xfrm>
            <a:off x="3950349" y="5792190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كلما زاد كان أفضل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C446457-04C3-E6D1-4AA6-EB569CD32912}"/>
              </a:ext>
            </a:extLst>
          </p:cNvPr>
          <p:cNvSpPr/>
          <p:nvPr/>
        </p:nvSpPr>
        <p:spPr>
          <a:xfrm>
            <a:off x="144580" y="4104187"/>
            <a:ext cx="3265930" cy="399590"/>
          </a:xfrm>
          <a:custGeom>
            <a:avLst/>
            <a:gdLst>
              <a:gd name="connsiteX0" fmla="*/ 0 w 3265930"/>
              <a:gd name="connsiteY0" fmla="*/ 66600 h 399590"/>
              <a:gd name="connsiteX1" fmla="*/ 66600 w 3265930"/>
              <a:gd name="connsiteY1" fmla="*/ 0 h 399590"/>
              <a:gd name="connsiteX2" fmla="*/ 661819 w 3265930"/>
              <a:gd name="connsiteY2" fmla="*/ 0 h 399590"/>
              <a:gd name="connsiteX3" fmla="*/ 1257037 w 3265930"/>
              <a:gd name="connsiteY3" fmla="*/ 0 h 399590"/>
              <a:gd name="connsiteX4" fmla="*/ 1820929 w 3265930"/>
              <a:gd name="connsiteY4" fmla="*/ 0 h 399590"/>
              <a:gd name="connsiteX5" fmla="*/ 2510129 w 3265930"/>
              <a:gd name="connsiteY5" fmla="*/ 0 h 399590"/>
              <a:gd name="connsiteX6" fmla="*/ 3199330 w 3265930"/>
              <a:gd name="connsiteY6" fmla="*/ 0 h 399590"/>
              <a:gd name="connsiteX7" fmla="*/ 3265930 w 3265930"/>
              <a:gd name="connsiteY7" fmla="*/ 66600 h 399590"/>
              <a:gd name="connsiteX8" fmla="*/ 3265930 w 3265930"/>
              <a:gd name="connsiteY8" fmla="*/ 332990 h 399590"/>
              <a:gd name="connsiteX9" fmla="*/ 3199330 w 3265930"/>
              <a:gd name="connsiteY9" fmla="*/ 399590 h 399590"/>
              <a:gd name="connsiteX10" fmla="*/ 2510129 w 3265930"/>
              <a:gd name="connsiteY10" fmla="*/ 399590 h 399590"/>
              <a:gd name="connsiteX11" fmla="*/ 1914911 w 3265930"/>
              <a:gd name="connsiteY11" fmla="*/ 399590 h 399590"/>
              <a:gd name="connsiteX12" fmla="*/ 1382347 w 3265930"/>
              <a:gd name="connsiteY12" fmla="*/ 399590 h 399590"/>
              <a:gd name="connsiteX13" fmla="*/ 693146 w 3265930"/>
              <a:gd name="connsiteY13" fmla="*/ 399590 h 399590"/>
              <a:gd name="connsiteX14" fmla="*/ 66600 w 3265930"/>
              <a:gd name="connsiteY14" fmla="*/ 399590 h 399590"/>
              <a:gd name="connsiteX15" fmla="*/ 0 w 3265930"/>
              <a:gd name="connsiteY15" fmla="*/ 332990 h 399590"/>
              <a:gd name="connsiteX16" fmla="*/ 0 w 3265930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5930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53440" y="996"/>
                  <a:pt x="379574" y="-25436"/>
                  <a:pt x="661819" y="0"/>
                </a:cubicBezTo>
                <a:cubicBezTo>
                  <a:pt x="944064" y="25436"/>
                  <a:pt x="1051401" y="11886"/>
                  <a:pt x="1257037" y="0"/>
                </a:cubicBezTo>
                <a:cubicBezTo>
                  <a:pt x="1462673" y="-11886"/>
                  <a:pt x="1686347" y="11337"/>
                  <a:pt x="1820929" y="0"/>
                </a:cubicBezTo>
                <a:cubicBezTo>
                  <a:pt x="1955511" y="-11337"/>
                  <a:pt x="2344550" y="-5996"/>
                  <a:pt x="2510129" y="0"/>
                </a:cubicBezTo>
                <a:cubicBezTo>
                  <a:pt x="2675708" y="5996"/>
                  <a:pt x="2962636" y="34094"/>
                  <a:pt x="3199330" y="0"/>
                </a:cubicBezTo>
                <a:cubicBezTo>
                  <a:pt x="3239241" y="-1402"/>
                  <a:pt x="3266452" y="28693"/>
                  <a:pt x="3265930" y="66600"/>
                </a:cubicBezTo>
                <a:cubicBezTo>
                  <a:pt x="3273699" y="190006"/>
                  <a:pt x="3278736" y="260984"/>
                  <a:pt x="3265930" y="332990"/>
                </a:cubicBezTo>
                <a:cubicBezTo>
                  <a:pt x="3265141" y="366734"/>
                  <a:pt x="3234025" y="397526"/>
                  <a:pt x="3199330" y="399590"/>
                </a:cubicBezTo>
                <a:cubicBezTo>
                  <a:pt x="2927048" y="410144"/>
                  <a:pt x="2824721" y="398009"/>
                  <a:pt x="2510129" y="399590"/>
                </a:cubicBezTo>
                <a:cubicBezTo>
                  <a:pt x="2195537" y="401171"/>
                  <a:pt x="2131266" y="417011"/>
                  <a:pt x="1914911" y="399590"/>
                </a:cubicBezTo>
                <a:cubicBezTo>
                  <a:pt x="1698556" y="382169"/>
                  <a:pt x="1623356" y="413385"/>
                  <a:pt x="1382347" y="399590"/>
                </a:cubicBezTo>
                <a:cubicBezTo>
                  <a:pt x="1141338" y="385795"/>
                  <a:pt x="958296" y="417694"/>
                  <a:pt x="693146" y="399590"/>
                </a:cubicBezTo>
                <a:cubicBezTo>
                  <a:pt x="427996" y="381486"/>
                  <a:pt x="243696" y="421791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2659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3778" y="20115"/>
                  <a:pt x="401498" y="4793"/>
                  <a:pt x="693146" y="0"/>
                </a:cubicBezTo>
                <a:cubicBezTo>
                  <a:pt x="984794" y="-4793"/>
                  <a:pt x="1083248" y="6680"/>
                  <a:pt x="1382347" y="0"/>
                </a:cubicBezTo>
                <a:cubicBezTo>
                  <a:pt x="1681446" y="-6680"/>
                  <a:pt x="1893685" y="-27088"/>
                  <a:pt x="2071547" y="0"/>
                </a:cubicBezTo>
                <a:cubicBezTo>
                  <a:pt x="2249409" y="27088"/>
                  <a:pt x="2780614" y="-28496"/>
                  <a:pt x="3199330" y="0"/>
                </a:cubicBezTo>
                <a:cubicBezTo>
                  <a:pt x="3238445" y="-7821"/>
                  <a:pt x="3269756" y="32516"/>
                  <a:pt x="3265930" y="66600"/>
                </a:cubicBezTo>
                <a:cubicBezTo>
                  <a:pt x="3270849" y="171387"/>
                  <a:pt x="3258892" y="238546"/>
                  <a:pt x="3265930" y="332990"/>
                </a:cubicBezTo>
                <a:cubicBezTo>
                  <a:pt x="3260245" y="374967"/>
                  <a:pt x="3233251" y="401575"/>
                  <a:pt x="3199330" y="399590"/>
                </a:cubicBezTo>
                <a:cubicBezTo>
                  <a:pt x="2928604" y="403808"/>
                  <a:pt x="2825153" y="403522"/>
                  <a:pt x="2572784" y="399590"/>
                </a:cubicBezTo>
                <a:cubicBezTo>
                  <a:pt x="2320415" y="395658"/>
                  <a:pt x="2219261" y="414540"/>
                  <a:pt x="2040220" y="399590"/>
                </a:cubicBezTo>
                <a:cubicBezTo>
                  <a:pt x="1861179" y="384640"/>
                  <a:pt x="1658128" y="428179"/>
                  <a:pt x="1445001" y="399590"/>
                </a:cubicBezTo>
                <a:cubicBezTo>
                  <a:pt x="1231874" y="371001"/>
                  <a:pt x="930876" y="371863"/>
                  <a:pt x="755801" y="399590"/>
                </a:cubicBezTo>
                <a:cubicBezTo>
                  <a:pt x="580726" y="427317"/>
                  <a:pt x="243761" y="417873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نقارن بين الفترة الممنوحة للمدينين والفترة المتحصل عليها من الدائنين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B8891DA-5F82-0446-4BA9-567B70F3F4FD}"/>
              </a:ext>
            </a:extLst>
          </p:cNvPr>
          <p:cNvSpPr/>
          <p:nvPr/>
        </p:nvSpPr>
        <p:spPr>
          <a:xfrm>
            <a:off x="1975083" y="4658422"/>
            <a:ext cx="1471386" cy="399590"/>
          </a:xfrm>
          <a:custGeom>
            <a:avLst/>
            <a:gdLst>
              <a:gd name="connsiteX0" fmla="*/ 0 w 1471386"/>
              <a:gd name="connsiteY0" fmla="*/ 66600 h 399590"/>
              <a:gd name="connsiteX1" fmla="*/ 66600 w 1471386"/>
              <a:gd name="connsiteY1" fmla="*/ 0 h 399590"/>
              <a:gd name="connsiteX2" fmla="*/ 708929 w 1471386"/>
              <a:gd name="connsiteY2" fmla="*/ 0 h 399590"/>
              <a:gd name="connsiteX3" fmla="*/ 1404786 w 1471386"/>
              <a:gd name="connsiteY3" fmla="*/ 0 h 399590"/>
              <a:gd name="connsiteX4" fmla="*/ 1471386 w 1471386"/>
              <a:gd name="connsiteY4" fmla="*/ 66600 h 399590"/>
              <a:gd name="connsiteX5" fmla="*/ 1471386 w 1471386"/>
              <a:gd name="connsiteY5" fmla="*/ 332990 h 399590"/>
              <a:gd name="connsiteX6" fmla="*/ 1404786 w 1471386"/>
              <a:gd name="connsiteY6" fmla="*/ 399590 h 399590"/>
              <a:gd name="connsiteX7" fmla="*/ 762457 w 1471386"/>
              <a:gd name="connsiteY7" fmla="*/ 399590 h 399590"/>
              <a:gd name="connsiteX8" fmla="*/ 66600 w 1471386"/>
              <a:gd name="connsiteY8" fmla="*/ 399590 h 399590"/>
              <a:gd name="connsiteX9" fmla="*/ 0 w 1471386"/>
              <a:gd name="connsiteY9" fmla="*/ 332990 h 399590"/>
              <a:gd name="connsiteX10" fmla="*/ 0 w 147138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138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97570" y="-5215"/>
                  <a:pt x="394151" y="-1022"/>
                  <a:pt x="708929" y="0"/>
                </a:cubicBezTo>
                <a:cubicBezTo>
                  <a:pt x="1023707" y="1022"/>
                  <a:pt x="1126066" y="-30017"/>
                  <a:pt x="1404786" y="0"/>
                </a:cubicBezTo>
                <a:cubicBezTo>
                  <a:pt x="1442410" y="-5652"/>
                  <a:pt x="1475687" y="30923"/>
                  <a:pt x="1471386" y="66600"/>
                </a:cubicBezTo>
                <a:cubicBezTo>
                  <a:pt x="1482226" y="142846"/>
                  <a:pt x="1481055" y="251105"/>
                  <a:pt x="1471386" y="332990"/>
                </a:cubicBezTo>
                <a:cubicBezTo>
                  <a:pt x="1466941" y="369336"/>
                  <a:pt x="1444467" y="398165"/>
                  <a:pt x="1404786" y="399590"/>
                </a:cubicBezTo>
                <a:cubicBezTo>
                  <a:pt x="1217243" y="423499"/>
                  <a:pt x="1009884" y="399978"/>
                  <a:pt x="762457" y="399590"/>
                </a:cubicBezTo>
                <a:cubicBezTo>
                  <a:pt x="515030" y="399202"/>
                  <a:pt x="259145" y="40916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7138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1087" y="14505"/>
                  <a:pt x="516452" y="17783"/>
                  <a:pt x="735693" y="0"/>
                </a:cubicBezTo>
                <a:cubicBezTo>
                  <a:pt x="954934" y="-17783"/>
                  <a:pt x="1169906" y="-25976"/>
                  <a:pt x="1404786" y="0"/>
                </a:cubicBezTo>
                <a:cubicBezTo>
                  <a:pt x="1435862" y="-6310"/>
                  <a:pt x="1476824" y="27542"/>
                  <a:pt x="1471386" y="66600"/>
                </a:cubicBezTo>
                <a:cubicBezTo>
                  <a:pt x="1469692" y="189726"/>
                  <a:pt x="1476985" y="245350"/>
                  <a:pt x="1471386" y="332990"/>
                </a:cubicBezTo>
                <a:cubicBezTo>
                  <a:pt x="1467071" y="375755"/>
                  <a:pt x="1447466" y="398348"/>
                  <a:pt x="1404786" y="399590"/>
                </a:cubicBezTo>
                <a:cubicBezTo>
                  <a:pt x="1182135" y="380691"/>
                  <a:pt x="1035691" y="429178"/>
                  <a:pt x="762457" y="399590"/>
                </a:cubicBezTo>
                <a:cubicBezTo>
                  <a:pt x="489223" y="370002"/>
                  <a:pt x="262353" y="39327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فترة المدين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A02DA9-990E-DB19-9176-DAE1BF7C8E12}"/>
              </a:ext>
            </a:extLst>
          </p:cNvPr>
          <p:cNvSpPr/>
          <p:nvPr/>
        </p:nvSpPr>
        <p:spPr>
          <a:xfrm>
            <a:off x="113097" y="4628389"/>
            <a:ext cx="1367407" cy="399590"/>
          </a:xfrm>
          <a:custGeom>
            <a:avLst/>
            <a:gdLst>
              <a:gd name="connsiteX0" fmla="*/ 0 w 1367407"/>
              <a:gd name="connsiteY0" fmla="*/ 66600 h 399590"/>
              <a:gd name="connsiteX1" fmla="*/ 66600 w 1367407"/>
              <a:gd name="connsiteY1" fmla="*/ 0 h 399590"/>
              <a:gd name="connsiteX2" fmla="*/ 659019 w 1367407"/>
              <a:gd name="connsiteY2" fmla="*/ 0 h 399590"/>
              <a:gd name="connsiteX3" fmla="*/ 1300807 w 1367407"/>
              <a:gd name="connsiteY3" fmla="*/ 0 h 399590"/>
              <a:gd name="connsiteX4" fmla="*/ 1367407 w 1367407"/>
              <a:gd name="connsiteY4" fmla="*/ 66600 h 399590"/>
              <a:gd name="connsiteX5" fmla="*/ 1367407 w 1367407"/>
              <a:gd name="connsiteY5" fmla="*/ 332990 h 399590"/>
              <a:gd name="connsiteX6" fmla="*/ 1300807 w 1367407"/>
              <a:gd name="connsiteY6" fmla="*/ 399590 h 399590"/>
              <a:gd name="connsiteX7" fmla="*/ 708388 w 1367407"/>
              <a:gd name="connsiteY7" fmla="*/ 399590 h 399590"/>
              <a:gd name="connsiteX8" fmla="*/ 66600 w 1367407"/>
              <a:gd name="connsiteY8" fmla="*/ 399590 h 399590"/>
              <a:gd name="connsiteX9" fmla="*/ 0 w 1367407"/>
              <a:gd name="connsiteY9" fmla="*/ 332990 h 399590"/>
              <a:gd name="connsiteX10" fmla="*/ 0 w 13674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4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6985" y="25811"/>
                  <a:pt x="494854" y="-17839"/>
                  <a:pt x="659019" y="0"/>
                </a:cubicBezTo>
                <a:cubicBezTo>
                  <a:pt x="823184" y="17839"/>
                  <a:pt x="1085059" y="7300"/>
                  <a:pt x="1300807" y="0"/>
                </a:cubicBezTo>
                <a:cubicBezTo>
                  <a:pt x="1338431" y="-5652"/>
                  <a:pt x="1371708" y="30923"/>
                  <a:pt x="1367407" y="66600"/>
                </a:cubicBezTo>
                <a:cubicBezTo>
                  <a:pt x="1378247" y="142846"/>
                  <a:pt x="1377076" y="251105"/>
                  <a:pt x="1367407" y="332990"/>
                </a:cubicBezTo>
                <a:cubicBezTo>
                  <a:pt x="1362962" y="369336"/>
                  <a:pt x="1340488" y="398165"/>
                  <a:pt x="1300807" y="399590"/>
                </a:cubicBezTo>
                <a:cubicBezTo>
                  <a:pt x="1140764" y="383828"/>
                  <a:pt x="909485" y="377470"/>
                  <a:pt x="708388" y="399590"/>
                </a:cubicBezTo>
                <a:cubicBezTo>
                  <a:pt x="507291" y="421710"/>
                  <a:pt x="266042" y="40306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3674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2331" y="-28837"/>
                  <a:pt x="510724" y="-21865"/>
                  <a:pt x="683704" y="0"/>
                </a:cubicBezTo>
                <a:cubicBezTo>
                  <a:pt x="856684" y="21865"/>
                  <a:pt x="1050173" y="-23510"/>
                  <a:pt x="1300807" y="0"/>
                </a:cubicBezTo>
                <a:cubicBezTo>
                  <a:pt x="1331883" y="-6310"/>
                  <a:pt x="1372845" y="27542"/>
                  <a:pt x="1367407" y="66600"/>
                </a:cubicBezTo>
                <a:cubicBezTo>
                  <a:pt x="1365713" y="189726"/>
                  <a:pt x="1373006" y="245350"/>
                  <a:pt x="1367407" y="332990"/>
                </a:cubicBezTo>
                <a:cubicBezTo>
                  <a:pt x="1363092" y="375755"/>
                  <a:pt x="1343487" y="398348"/>
                  <a:pt x="1300807" y="399590"/>
                </a:cubicBezTo>
                <a:cubicBezTo>
                  <a:pt x="1005850" y="424891"/>
                  <a:pt x="894824" y="411167"/>
                  <a:pt x="708388" y="399590"/>
                </a:cubicBezTo>
                <a:cubicBezTo>
                  <a:pt x="521952" y="388013"/>
                  <a:pt x="237181" y="4195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فترة الدائن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E4204A6-EED8-AB05-F6DE-EA2203369DBB}"/>
              </a:ext>
            </a:extLst>
          </p:cNvPr>
          <p:cNvSpPr/>
          <p:nvPr/>
        </p:nvSpPr>
        <p:spPr>
          <a:xfrm>
            <a:off x="3832921" y="5220017"/>
            <a:ext cx="7011220" cy="1425906"/>
          </a:xfrm>
          <a:custGeom>
            <a:avLst/>
            <a:gdLst>
              <a:gd name="connsiteX0" fmla="*/ 0 w 7011220"/>
              <a:gd name="connsiteY0" fmla="*/ 237656 h 1425906"/>
              <a:gd name="connsiteX1" fmla="*/ 237656 w 7011220"/>
              <a:gd name="connsiteY1" fmla="*/ 0 h 1425906"/>
              <a:gd name="connsiteX2" fmla="*/ 1021965 w 7011220"/>
              <a:gd name="connsiteY2" fmla="*/ 0 h 1425906"/>
              <a:gd name="connsiteX3" fmla="*/ 1610197 w 7011220"/>
              <a:gd name="connsiteY3" fmla="*/ 0 h 1425906"/>
              <a:gd name="connsiteX4" fmla="*/ 2133069 w 7011220"/>
              <a:gd name="connsiteY4" fmla="*/ 0 h 1425906"/>
              <a:gd name="connsiteX5" fmla="*/ 2852019 w 7011220"/>
              <a:gd name="connsiteY5" fmla="*/ 0 h 1425906"/>
              <a:gd name="connsiteX6" fmla="*/ 3440251 w 7011220"/>
              <a:gd name="connsiteY6" fmla="*/ 0 h 1425906"/>
              <a:gd name="connsiteX7" fmla="*/ 4224560 w 7011220"/>
              <a:gd name="connsiteY7" fmla="*/ 0 h 1425906"/>
              <a:gd name="connsiteX8" fmla="*/ 4747433 w 7011220"/>
              <a:gd name="connsiteY8" fmla="*/ 0 h 1425906"/>
              <a:gd name="connsiteX9" fmla="*/ 5531741 w 7011220"/>
              <a:gd name="connsiteY9" fmla="*/ 0 h 1425906"/>
              <a:gd name="connsiteX10" fmla="*/ 5989255 w 7011220"/>
              <a:gd name="connsiteY10" fmla="*/ 0 h 1425906"/>
              <a:gd name="connsiteX11" fmla="*/ 6773564 w 7011220"/>
              <a:gd name="connsiteY11" fmla="*/ 0 h 1425906"/>
              <a:gd name="connsiteX12" fmla="*/ 7011220 w 7011220"/>
              <a:gd name="connsiteY12" fmla="*/ 237656 h 1425906"/>
              <a:gd name="connsiteX13" fmla="*/ 7011220 w 7011220"/>
              <a:gd name="connsiteY13" fmla="*/ 684435 h 1425906"/>
              <a:gd name="connsiteX14" fmla="*/ 7011220 w 7011220"/>
              <a:gd name="connsiteY14" fmla="*/ 1188250 h 1425906"/>
              <a:gd name="connsiteX15" fmla="*/ 6773564 w 7011220"/>
              <a:gd name="connsiteY15" fmla="*/ 1425906 h 1425906"/>
              <a:gd name="connsiteX16" fmla="*/ 6054614 w 7011220"/>
              <a:gd name="connsiteY16" fmla="*/ 1425906 h 1425906"/>
              <a:gd name="connsiteX17" fmla="*/ 5401023 w 7011220"/>
              <a:gd name="connsiteY17" fmla="*/ 1425906 h 1425906"/>
              <a:gd name="connsiteX18" fmla="*/ 4943510 w 7011220"/>
              <a:gd name="connsiteY18" fmla="*/ 1425906 h 1425906"/>
              <a:gd name="connsiteX19" fmla="*/ 4420637 w 7011220"/>
              <a:gd name="connsiteY19" fmla="*/ 1425906 h 1425906"/>
              <a:gd name="connsiteX20" fmla="*/ 3636328 w 7011220"/>
              <a:gd name="connsiteY20" fmla="*/ 1425906 h 1425906"/>
              <a:gd name="connsiteX21" fmla="*/ 2982737 w 7011220"/>
              <a:gd name="connsiteY21" fmla="*/ 1425906 h 1425906"/>
              <a:gd name="connsiteX22" fmla="*/ 2459865 w 7011220"/>
              <a:gd name="connsiteY22" fmla="*/ 1425906 h 1425906"/>
              <a:gd name="connsiteX23" fmla="*/ 1806274 w 7011220"/>
              <a:gd name="connsiteY23" fmla="*/ 1425906 h 1425906"/>
              <a:gd name="connsiteX24" fmla="*/ 1348760 w 7011220"/>
              <a:gd name="connsiteY24" fmla="*/ 1425906 h 1425906"/>
              <a:gd name="connsiteX25" fmla="*/ 891247 w 7011220"/>
              <a:gd name="connsiteY25" fmla="*/ 1425906 h 1425906"/>
              <a:gd name="connsiteX26" fmla="*/ 237656 w 7011220"/>
              <a:gd name="connsiteY26" fmla="*/ 1425906 h 1425906"/>
              <a:gd name="connsiteX27" fmla="*/ 0 w 7011220"/>
              <a:gd name="connsiteY27" fmla="*/ 1188250 h 1425906"/>
              <a:gd name="connsiteX28" fmla="*/ 0 w 7011220"/>
              <a:gd name="connsiteY28" fmla="*/ 741471 h 1425906"/>
              <a:gd name="connsiteX29" fmla="*/ 0 w 7011220"/>
              <a:gd name="connsiteY29" fmla="*/ 237656 h 142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11220" h="1425906" extrusionOk="0">
                <a:moveTo>
                  <a:pt x="0" y="237656"/>
                </a:moveTo>
                <a:cubicBezTo>
                  <a:pt x="-19558" y="94338"/>
                  <a:pt x="81761" y="9248"/>
                  <a:pt x="237656" y="0"/>
                </a:cubicBezTo>
                <a:cubicBezTo>
                  <a:pt x="544336" y="-19132"/>
                  <a:pt x="817665" y="-21165"/>
                  <a:pt x="1021965" y="0"/>
                </a:cubicBezTo>
                <a:cubicBezTo>
                  <a:pt x="1226265" y="21165"/>
                  <a:pt x="1335099" y="4511"/>
                  <a:pt x="1610197" y="0"/>
                </a:cubicBezTo>
                <a:cubicBezTo>
                  <a:pt x="1885295" y="-4511"/>
                  <a:pt x="1894789" y="-21860"/>
                  <a:pt x="2133069" y="0"/>
                </a:cubicBezTo>
                <a:cubicBezTo>
                  <a:pt x="2371349" y="21860"/>
                  <a:pt x="2575655" y="-29916"/>
                  <a:pt x="2852019" y="0"/>
                </a:cubicBezTo>
                <a:cubicBezTo>
                  <a:pt x="3128383" y="29916"/>
                  <a:pt x="3230543" y="25171"/>
                  <a:pt x="3440251" y="0"/>
                </a:cubicBezTo>
                <a:cubicBezTo>
                  <a:pt x="3649959" y="-25171"/>
                  <a:pt x="3945579" y="-2661"/>
                  <a:pt x="4224560" y="0"/>
                </a:cubicBezTo>
                <a:cubicBezTo>
                  <a:pt x="4503541" y="2661"/>
                  <a:pt x="4587720" y="12107"/>
                  <a:pt x="4747433" y="0"/>
                </a:cubicBezTo>
                <a:cubicBezTo>
                  <a:pt x="4907146" y="-12107"/>
                  <a:pt x="5166193" y="-37535"/>
                  <a:pt x="5531741" y="0"/>
                </a:cubicBezTo>
                <a:cubicBezTo>
                  <a:pt x="5897289" y="37535"/>
                  <a:pt x="5880191" y="9290"/>
                  <a:pt x="5989255" y="0"/>
                </a:cubicBezTo>
                <a:cubicBezTo>
                  <a:pt x="6098319" y="-9290"/>
                  <a:pt x="6381939" y="37627"/>
                  <a:pt x="6773564" y="0"/>
                </a:cubicBezTo>
                <a:cubicBezTo>
                  <a:pt x="6919639" y="22062"/>
                  <a:pt x="7012300" y="117588"/>
                  <a:pt x="7011220" y="237656"/>
                </a:cubicBezTo>
                <a:cubicBezTo>
                  <a:pt x="7008279" y="351989"/>
                  <a:pt x="6996806" y="498441"/>
                  <a:pt x="7011220" y="684435"/>
                </a:cubicBezTo>
                <a:cubicBezTo>
                  <a:pt x="7025634" y="870429"/>
                  <a:pt x="6992210" y="1058816"/>
                  <a:pt x="7011220" y="1188250"/>
                </a:cubicBezTo>
                <a:cubicBezTo>
                  <a:pt x="6997610" y="1321739"/>
                  <a:pt x="6892484" y="1417396"/>
                  <a:pt x="6773564" y="1425906"/>
                </a:cubicBezTo>
                <a:cubicBezTo>
                  <a:pt x="6432759" y="1438920"/>
                  <a:pt x="6292669" y="1422084"/>
                  <a:pt x="6054614" y="1425906"/>
                </a:cubicBezTo>
                <a:cubicBezTo>
                  <a:pt x="5816559" y="1429729"/>
                  <a:pt x="5696842" y="1436063"/>
                  <a:pt x="5401023" y="1425906"/>
                </a:cubicBezTo>
                <a:cubicBezTo>
                  <a:pt x="5105204" y="1415749"/>
                  <a:pt x="5119163" y="1404112"/>
                  <a:pt x="4943510" y="1425906"/>
                </a:cubicBezTo>
                <a:cubicBezTo>
                  <a:pt x="4767857" y="1447700"/>
                  <a:pt x="4534109" y="1425493"/>
                  <a:pt x="4420637" y="1425906"/>
                </a:cubicBezTo>
                <a:cubicBezTo>
                  <a:pt x="4307165" y="1426319"/>
                  <a:pt x="3900031" y="1446016"/>
                  <a:pt x="3636328" y="1425906"/>
                </a:cubicBezTo>
                <a:cubicBezTo>
                  <a:pt x="3372625" y="1405796"/>
                  <a:pt x="3220699" y="1453090"/>
                  <a:pt x="2982737" y="1425906"/>
                </a:cubicBezTo>
                <a:cubicBezTo>
                  <a:pt x="2744775" y="1398722"/>
                  <a:pt x="2682034" y="1440044"/>
                  <a:pt x="2459865" y="1425906"/>
                </a:cubicBezTo>
                <a:cubicBezTo>
                  <a:pt x="2237696" y="1411768"/>
                  <a:pt x="1994524" y="1436711"/>
                  <a:pt x="1806274" y="1425906"/>
                </a:cubicBezTo>
                <a:cubicBezTo>
                  <a:pt x="1618024" y="1415101"/>
                  <a:pt x="1558780" y="1424316"/>
                  <a:pt x="1348760" y="1425906"/>
                </a:cubicBezTo>
                <a:cubicBezTo>
                  <a:pt x="1138740" y="1427496"/>
                  <a:pt x="988964" y="1421537"/>
                  <a:pt x="891247" y="1425906"/>
                </a:cubicBezTo>
                <a:cubicBezTo>
                  <a:pt x="793530" y="1430275"/>
                  <a:pt x="496156" y="1431518"/>
                  <a:pt x="237656" y="1425906"/>
                </a:cubicBezTo>
                <a:cubicBezTo>
                  <a:pt x="128850" y="1433763"/>
                  <a:pt x="1628" y="1324986"/>
                  <a:pt x="0" y="1188250"/>
                </a:cubicBezTo>
                <a:cubicBezTo>
                  <a:pt x="16684" y="1038312"/>
                  <a:pt x="1982" y="832307"/>
                  <a:pt x="0" y="741471"/>
                </a:cubicBezTo>
                <a:cubicBezTo>
                  <a:pt x="-1982" y="650635"/>
                  <a:pt x="-18860" y="347845"/>
                  <a:pt x="0" y="23765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C77F16-5F88-5D80-10A1-236CDF3C9C85}"/>
              </a:ext>
            </a:extLst>
          </p:cNvPr>
          <p:cNvSpPr/>
          <p:nvPr/>
        </p:nvSpPr>
        <p:spPr>
          <a:xfrm>
            <a:off x="5842069" y="2470893"/>
            <a:ext cx="2631668" cy="399590"/>
          </a:xfrm>
          <a:custGeom>
            <a:avLst/>
            <a:gdLst>
              <a:gd name="connsiteX0" fmla="*/ 0 w 2631668"/>
              <a:gd name="connsiteY0" fmla="*/ 66600 h 399590"/>
              <a:gd name="connsiteX1" fmla="*/ 66600 w 2631668"/>
              <a:gd name="connsiteY1" fmla="*/ 0 h 399590"/>
              <a:gd name="connsiteX2" fmla="*/ 716202 w 2631668"/>
              <a:gd name="connsiteY2" fmla="*/ 0 h 399590"/>
              <a:gd name="connsiteX3" fmla="*/ 1290849 w 2631668"/>
              <a:gd name="connsiteY3" fmla="*/ 0 h 399590"/>
              <a:gd name="connsiteX4" fmla="*/ 1940451 w 2631668"/>
              <a:gd name="connsiteY4" fmla="*/ 0 h 399590"/>
              <a:gd name="connsiteX5" fmla="*/ 2565068 w 2631668"/>
              <a:gd name="connsiteY5" fmla="*/ 0 h 399590"/>
              <a:gd name="connsiteX6" fmla="*/ 2631668 w 2631668"/>
              <a:gd name="connsiteY6" fmla="*/ 66600 h 399590"/>
              <a:gd name="connsiteX7" fmla="*/ 2631668 w 2631668"/>
              <a:gd name="connsiteY7" fmla="*/ 332990 h 399590"/>
              <a:gd name="connsiteX8" fmla="*/ 2565068 w 2631668"/>
              <a:gd name="connsiteY8" fmla="*/ 399590 h 399590"/>
              <a:gd name="connsiteX9" fmla="*/ 1990420 w 2631668"/>
              <a:gd name="connsiteY9" fmla="*/ 399590 h 399590"/>
              <a:gd name="connsiteX10" fmla="*/ 1340819 w 2631668"/>
              <a:gd name="connsiteY10" fmla="*/ 399590 h 399590"/>
              <a:gd name="connsiteX11" fmla="*/ 766171 w 2631668"/>
              <a:gd name="connsiteY11" fmla="*/ 399590 h 399590"/>
              <a:gd name="connsiteX12" fmla="*/ 66600 w 2631668"/>
              <a:gd name="connsiteY12" fmla="*/ 399590 h 399590"/>
              <a:gd name="connsiteX13" fmla="*/ 0 w 2631668"/>
              <a:gd name="connsiteY13" fmla="*/ 332990 h 399590"/>
              <a:gd name="connsiteX14" fmla="*/ 0 w 263166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166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79568" y="-20785"/>
                  <a:pt x="456384" y="-26970"/>
                  <a:pt x="716202" y="0"/>
                </a:cubicBezTo>
                <a:cubicBezTo>
                  <a:pt x="976020" y="26970"/>
                  <a:pt x="1102030" y="-7257"/>
                  <a:pt x="1290849" y="0"/>
                </a:cubicBezTo>
                <a:cubicBezTo>
                  <a:pt x="1479668" y="7257"/>
                  <a:pt x="1685107" y="17770"/>
                  <a:pt x="1940451" y="0"/>
                </a:cubicBezTo>
                <a:cubicBezTo>
                  <a:pt x="2195795" y="-17770"/>
                  <a:pt x="2339879" y="-3838"/>
                  <a:pt x="2565068" y="0"/>
                </a:cubicBezTo>
                <a:cubicBezTo>
                  <a:pt x="2607829" y="2945"/>
                  <a:pt x="2631964" y="34586"/>
                  <a:pt x="2631668" y="66600"/>
                </a:cubicBezTo>
                <a:cubicBezTo>
                  <a:pt x="2631259" y="145208"/>
                  <a:pt x="2625068" y="278051"/>
                  <a:pt x="2631668" y="332990"/>
                </a:cubicBezTo>
                <a:cubicBezTo>
                  <a:pt x="2634797" y="368370"/>
                  <a:pt x="2602372" y="398465"/>
                  <a:pt x="2565068" y="399590"/>
                </a:cubicBezTo>
                <a:cubicBezTo>
                  <a:pt x="2396454" y="383270"/>
                  <a:pt x="2149119" y="376106"/>
                  <a:pt x="1990420" y="399590"/>
                </a:cubicBezTo>
                <a:cubicBezTo>
                  <a:pt x="1831721" y="423074"/>
                  <a:pt x="1507575" y="388076"/>
                  <a:pt x="1340819" y="399590"/>
                </a:cubicBezTo>
                <a:cubicBezTo>
                  <a:pt x="1174063" y="411104"/>
                  <a:pt x="1027988" y="384623"/>
                  <a:pt x="766171" y="399590"/>
                </a:cubicBezTo>
                <a:cubicBezTo>
                  <a:pt x="504354" y="414557"/>
                  <a:pt x="396926" y="41037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3166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4639" y="-21481"/>
                  <a:pt x="393212" y="10856"/>
                  <a:pt x="691217" y="0"/>
                </a:cubicBezTo>
                <a:cubicBezTo>
                  <a:pt x="989222" y="-10856"/>
                  <a:pt x="1183218" y="-12808"/>
                  <a:pt x="1365803" y="0"/>
                </a:cubicBezTo>
                <a:cubicBezTo>
                  <a:pt x="1548388" y="12808"/>
                  <a:pt x="2278649" y="32819"/>
                  <a:pt x="2565068" y="0"/>
                </a:cubicBezTo>
                <a:cubicBezTo>
                  <a:pt x="2599306" y="3418"/>
                  <a:pt x="2631422" y="25716"/>
                  <a:pt x="2631668" y="66600"/>
                </a:cubicBezTo>
                <a:cubicBezTo>
                  <a:pt x="2632286" y="163177"/>
                  <a:pt x="2637619" y="233743"/>
                  <a:pt x="2631668" y="332990"/>
                </a:cubicBezTo>
                <a:cubicBezTo>
                  <a:pt x="2625511" y="368193"/>
                  <a:pt x="2601032" y="398983"/>
                  <a:pt x="2565068" y="399590"/>
                </a:cubicBezTo>
                <a:cubicBezTo>
                  <a:pt x="2327070" y="388601"/>
                  <a:pt x="2071874" y="412618"/>
                  <a:pt x="1915466" y="399590"/>
                </a:cubicBezTo>
                <a:cubicBezTo>
                  <a:pt x="1759058" y="386562"/>
                  <a:pt x="1509975" y="422480"/>
                  <a:pt x="1265865" y="399590"/>
                </a:cubicBezTo>
                <a:cubicBezTo>
                  <a:pt x="1021755" y="376700"/>
                  <a:pt x="832435" y="397753"/>
                  <a:pt x="716202" y="399590"/>
                </a:cubicBezTo>
                <a:cubicBezTo>
                  <a:pt x="599969" y="401427"/>
                  <a:pt x="267465" y="40176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Accounts Payable Turnover</a:t>
            </a:r>
            <a:endParaRPr lang="en-US" sz="12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CF3EC0-1E00-4B57-517C-D63DA51A12FE}"/>
              </a:ext>
            </a:extLst>
          </p:cNvPr>
          <p:cNvSpPr/>
          <p:nvPr/>
        </p:nvSpPr>
        <p:spPr>
          <a:xfrm>
            <a:off x="167177" y="5226441"/>
            <a:ext cx="3265930" cy="399590"/>
          </a:xfrm>
          <a:custGeom>
            <a:avLst/>
            <a:gdLst>
              <a:gd name="connsiteX0" fmla="*/ 0 w 3265930"/>
              <a:gd name="connsiteY0" fmla="*/ 66600 h 399590"/>
              <a:gd name="connsiteX1" fmla="*/ 66600 w 3265930"/>
              <a:gd name="connsiteY1" fmla="*/ 0 h 399590"/>
              <a:gd name="connsiteX2" fmla="*/ 661819 w 3265930"/>
              <a:gd name="connsiteY2" fmla="*/ 0 h 399590"/>
              <a:gd name="connsiteX3" fmla="*/ 1257037 w 3265930"/>
              <a:gd name="connsiteY3" fmla="*/ 0 h 399590"/>
              <a:gd name="connsiteX4" fmla="*/ 1820929 w 3265930"/>
              <a:gd name="connsiteY4" fmla="*/ 0 h 399590"/>
              <a:gd name="connsiteX5" fmla="*/ 2510129 w 3265930"/>
              <a:gd name="connsiteY5" fmla="*/ 0 h 399590"/>
              <a:gd name="connsiteX6" fmla="*/ 3199330 w 3265930"/>
              <a:gd name="connsiteY6" fmla="*/ 0 h 399590"/>
              <a:gd name="connsiteX7" fmla="*/ 3265930 w 3265930"/>
              <a:gd name="connsiteY7" fmla="*/ 66600 h 399590"/>
              <a:gd name="connsiteX8" fmla="*/ 3265930 w 3265930"/>
              <a:gd name="connsiteY8" fmla="*/ 332990 h 399590"/>
              <a:gd name="connsiteX9" fmla="*/ 3199330 w 3265930"/>
              <a:gd name="connsiteY9" fmla="*/ 399590 h 399590"/>
              <a:gd name="connsiteX10" fmla="*/ 2510129 w 3265930"/>
              <a:gd name="connsiteY10" fmla="*/ 399590 h 399590"/>
              <a:gd name="connsiteX11" fmla="*/ 1914911 w 3265930"/>
              <a:gd name="connsiteY11" fmla="*/ 399590 h 399590"/>
              <a:gd name="connsiteX12" fmla="*/ 1382347 w 3265930"/>
              <a:gd name="connsiteY12" fmla="*/ 399590 h 399590"/>
              <a:gd name="connsiteX13" fmla="*/ 693146 w 3265930"/>
              <a:gd name="connsiteY13" fmla="*/ 399590 h 399590"/>
              <a:gd name="connsiteX14" fmla="*/ 66600 w 3265930"/>
              <a:gd name="connsiteY14" fmla="*/ 399590 h 399590"/>
              <a:gd name="connsiteX15" fmla="*/ 0 w 3265930"/>
              <a:gd name="connsiteY15" fmla="*/ 332990 h 399590"/>
              <a:gd name="connsiteX16" fmla="*/ 0 w 3265930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5930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53440" y="996"/>
                  <a:pt x="379574" y="-25436"/>
                  <a:pt x="661819" y="0"/>
                </a:cubicBezTo>
                <a:cubicBezTo>
                  <a:pt x="944064" y="25436"/>
                  <a:pt x="1051401" y="11886"/>
                  <a:pt x="1257037" y="0"/>
                </a:cubicBezTo>
                <a:cubicBezTo>
                  <a:pt x="1462673" y="-11886"/>
                  <a:pt x="1686347" y="11337"/>
                  <a:pt x="1820929" y="0"/>
                </a:cubicBezTo>
                <a:cubicBezTo>
                  <a:pt x="1955511" y="-11337"/>
                  <a:pt x="2344550" y="-5996"/>
                  <a:pt x="2510129" y="0"/>
                </a:cubicBezTo>
                <a:cubicBezTo>
                  <a:pt x="2675708" y="5996"/>
                  <a:pt x="2962636" y="34094"/>
                  <a:pt x="3199330" y="0"/>
                </a:cubicBezTo>
                <a:cubicBezTo>
                  <a:pt x="3239241" y="-1402"/>
                  <a:pt x="3266452" y="28693"/>
                  <a:pt x="3265930" y="66600"/>
                </a:cubicBezTo>
                <a:cubicBezTo>
                  <a:pt x="3273699" y="190006"/>
                  <a:pt x="3278736" y="260984"/>
                  <a:pt x="3265930" y="332990"/>
                </a:cubicBezTo>
                <a:cubicBezTo>
                  <a:pt x="3265141" y="366734"/>
                  <a:pt x="3234025" y="397526"/>
                  <a:pt x="3199330" y="399590"/>
                </a:cubicBezTo>
                <a:cubicBezTo>
                  <a:pt x="2927048" y="410144"/>
                  <a:pt x="2824721" y="398009"/>
                  <a:pt x="2510129" y="399590"/>
                </a:cubicBezTo>
                <a:cubicBezTo>
                  <a:pt x="2195537" y="401171"/>
                  <a:pt x="2131266" y="417011"/>
                  <a:pt x="1914911" y="399590"/>
                </a:cubicBezTo>
                <a:cubicBezTo>
                  <a:pt x="1698556" y="382169"/>
                  <a:pt x="1623356" y="413385"/>
                  <a:pt x="1382347" y="399590"/>
                </a:cubicBezTo>
                <a:cubicBezTo>
                  <a:pt x="1141338" y="385795"/>
                  <a:pt x="958296" y="417694"/>
                  <a:pt x="693146" y="399590"/>
                </a:cubicBezTo>
                <a:cubicBezTo>
                  <a:pt x="427996" y="381486"/>
                  <a:pt x="243696" y="421791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2659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3778" y="20115"/>
                  <a:pt x="401498" y="4793"/>
                  <a:pt x="693146" y="0"/>
                </a:cubicBezTo>
                <a:cubicBezTo>
                  <a:pt x="984794" y="-4793"/>
                  <a:pt x="1083248" y="6680"/>
                  <a:pt x="1382347" y="0"/>
                </a:cubicBezTo>
                <a:cubicBezTo>
                  <a:pt x="1681446" y="-6680"/>
                  <a:pt x="1893685" y="-27088"/>
                  <a:pt x="2071547" y="0"/>
                </a:cubicBezTo>
                <a:cubicBezTo>
                  <a:pt x="2249409" y="27088"/>
                  <a:pt x="2780614" y="-28496"/>
                  <a:pt x="3199330" y="0"/>
                </a:cubicBezTo>
                <a:cubicBezTo>
                  <a:pt x="3238445" y="-7821"/>
                  <a:pt x="3269756" y="32516"/>
                  <a:pt x="3265930" y="66600"/>
                </a:cubicBezTo>
                <a:cubicBezTo>
                  <a:pt x="3270849" y="171387"/>
                  <a:pt x="3258892" y="238546"/>
                  <a:pt x="3265930" y="332990"/>
                </a:cubicBezTo>
                <a:cubicBezTo>
                  <a:pt x="3260245" y="374967"/>
                  <a:pt x="3233251" y="401575"/>
                  <a:pt x="3199330" y="399590"/>
                </a:cubicBezTo>
                <a:cubicBezTo>
                  <a:pt x="2928604" y="403808"/>
                  <a:pt x="2825153" y="403522"/>
                  <a:pt x="2572784" y="399590"/>
                </a:cubicBezTo>
                <a:cubicBezTo>
                  <a:pt x="2320415" y="395658"/>
                  <a:pt x="2219261" y="414540"/>
                  <a:pt x="2040220" y="399590"/>
                </a:cubicBezTo>
                <a:cubicBezTo>
                  <a:pt x="1861179" y="384640"/>
                  <a:pt x="1658128" y="428179"/>
                  <a:pt x="1445001" y="399590"/>
                </a:cubicBezTo>
                <a:cubicBezTo>
                  <a:pt x="1231874" y="371001"/>
                  <a:pt x="930876" y="371863"/>
                  <a:pt x="755801" y="399590"/>
                </a:cubicBezTo>
                <a:cubicBezTo>
                  <a:pt x="580726" y="427317"/>
                  <a:pt x="243761" y="417873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كلما كانت الفترة المتحصل عليها أكبر من الممنوحة = كان جيدا</a:t>
            </a:r>
            <a:endParaRPr lang="en-US" sz="12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340F71-2984-5506-8D02-0F25B20007D3}"/>
              </a:ext>
            </a:extLst>
          </p:cNvPr>
          <p:cNvSpPr/>
          <p:nvPr/>
        </p:nvSpPr>
        <p:spPr>
          <a:xfrm>
            <a:off x="7157903" y="3995553"/>
            <a:ext cx="1710230" cy="399590"/>
          </a:xfrm>
          <a:custGeom>
            <a:avLst/>
            <a:gdLst>
              <a:gd name="connsiteX0" fmla="*/ 0 w 1710230"/>
              <a:gd name="connsiteY0" fmla="*/ 66600 h 399590"/>
              <a:gd name="connsiteX1" fmla="*/ 66600 w 1710230"/>
              <a:gd name="connsiteY1" fmla="*/ 0 h 399590"/>
              <a:gd name="connsiteX2" fmla="*/ 608047 w 1710230"/>
              <a:gd name="connsiteY2" fmla="*/ 0 h 399590"/>
              <a:gd name="connsiteX3" fmla="*/ 1149494 w 1710230"/>
              <a:gd name="connsiteY3" fmla="*/ 0 h 399590"/>
              <a:gd name="connsiteX4" fmla="*/ 1643630 w 1710230"/>
              <a:gd name="connsiteY4" fmla="*/ 0 h 399590"/>
              <a:gd name="connsiteX5" fmla="*/ 1710230 w 1710230"/>
              <a:gd name="connsiteY5" fmla="*/ 66600 h 399590"/>
              <a:gd name="connsiteX6" fmla="*/ 1710230 w 1710230"/>
              <a:gd name="connsiteY6" fmla="*/ 332990 h 399590"/>
              <a:gd name="connsiteX7" fmla="*/ 1643630 w 1710230"/>
              <a:gd name="connsiteY7" fmla="*/ 399590 h 399590"/>
              <a:gd name="connsiteX8" fmla="*/ 1102183 w 1710230"/>
              <a:gd name="connsiteY8" fmla="*/ 399590 h 399590"/>
              <a:gd name="connsiteX9" fmla="*/ 560736 w 1710230"/>
              <a:gd name="connsiteY9" fmla="*/ 399590 h 399590"/>
              <a:gd name="connsiteX10" fmla="*/ 66600 w 1710230"/>
              <a:gd name="connsiteY10" fmla="*/ 399590 h 399590"/>
              <a:gd name="connsiteX11" fmla="*/ 0 w 1710230"/>
              <a:gd name="connsiteY11" fmla="*/ 332990 h 399590"/>
              <a:gd name="connsiteX12" fmla="*/ 0 w 171023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23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13002" y="-14150"/>
                  <a:pt x="401045" y="-16514"/>
                  <a:pt x="608047" y="0"/>
                </a:cubicBezTo>
                <a:cubicBezTo>
                  <a:pt x="815049" y="16514"/>
                  <a:pt x="1021796" y="21548"/>
                  <a:pt x="1149494" y="0"/>
                </a:cubicBezTo>
                <a:cubicBezTo>
                  <a:pt x="1277192" y="-21548"/>
                  <a:pt x="1488511" y="-17319"/>
                  <a:pt x="1643630" y="0"/>
                </a:cubicBezTo>
                <a:cubicBezTo>
                  <a:pt x="1675967" y="-436"/>
                  <a:pt x="1713129" y="28393"/>
                  <a:pt x="1710230" y="66600"/>
                </a:cubicBezTo>
                <a:cubicBezTo>
                  <a:pt x="1719704" y="138300"/>
                  <a:pt x="1697738" y="226928"/>
                  <a:pt x="1710230" y="332990"/>
                </a:cubicBezTo>
                <a:cubicBezTo>
                  <a:pt x="1701408" y="369513"/>
                  <a:pt x="1679932" y="398583"/>
                  <a:pt x="1643630" y="399590"/>
                </a:cubicBezTo>
                <a:cubicBezTo>
                  <a:pt x="1516801" y="386821"/>
                  <a:pt x="1246889" y="406072"/>
                  <a:pt x="1102183" y="399590"/>
                </a:cubicBezTo>
                <a:cubicBezTo>
                  <a:pt x="957477" y="393108"/>
                  <a:pt x="719803" y="376045"/>
                  <a:pt x="560736" y="399590"/>
                </a:cubicBezTo>
                <a:cubicBezTo>
                  <a:pt x="401669" y="423135"/>
                  <a:pt x="254609" y="3969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1023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0355" y="-20489"/>
                  <a:pt x="341517" y="-11762"/>
                  <a:pt x="592277" y="0"/>
                </a:cubicBezTo>
                <a:cubicBezTo>
                  <a:pt x="843037" y="11762"/>
                  <a:pt x="946804" y="-3453"/>
                  <a:pt x="1149494" y="0"/>
                </a:cubicBezTo>
                <a:cubicBezTo>
                  <a:pt x="1352184" y="3453"/>
                  <a:pt x="1467649" y="19544"/>
                  <a:pt x="1643630" y="0"/>
                </a:cubicBezTo>
                <a:cubicBezTo>
                  <a:pt x="1677868" y="3418"/>
                  <a:pt x="1709984" y="25716"/>
                  <a:pt x="1710230" y="66600"/>
                </a:cubicBezTo>
                <a:cubicBezTo>
                  <a:pt x="1710848" y="163177"/>
                  <a:pt x="1716181" y="233743"/>
                  <a:pt x="1710230" y="332990"/>
                </a:cubicBezTo>
                <a:cubicBezTo>
                  <a:pt x="1704073" y="368193"/>
                  <a:pt x="1679594" y="398983"/>
                  <a:pt x="1643630" y="399590"/>
                </a:cubicBezTo>
                <a:cubicBezTo>
                  <a:pt x="1480769" y="375036"/>
                  <a:pt x="1369833" y="391884"/>
                  <a:pt x="1102183" y="399590"/>
                </a:cubicBezTo>
                <a:cubicBezTo>
                  <a:pt x="834533" y="407296"/>
                  <a:pt x="722144" y="418421"/>
                  <a:pt x="560736" y="399590"/>
                </a:cubicBezTo>
                <a:cubicBezTo>
                  <a:pt x="399328" y="380759"/>
                  <a:pt x="241715" y="38024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الموردين وأوراق الدفع</a:t>
            </a:r>
            <a:endParaRPr lang="en-US" sz="1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12"/>
            <a:ext cx="12192000" cy="685799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9424" cy="674135"/>
          </a:xfrm>
          <a:ln>
            <a:noFill/>
          </a:ln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891292" y="88281"/>
            <a:ext cx="2710677" cy="399590"/>
          </a:xfrm>
          <a:custGeom>
            <a:avLst/>
            <a:gdLst>
              <a:gd name="connsiteX0" fmla="*/ 0 w 2710677"/>
              <a:gd name="connsiteY0" fmla="*/ 66600 h 399590"/>
              <a:gd name="connsiteX1" fmla="*/ 66600 w 2710677"/>
              <a:gd name="connsiteY1" fmla="*/ 0 h 399590"/>
              <a:gd name="connsiteX2" fmla="*/ 710969 w 2710677"/>
              <a:gd name="connsiteY2" fmla="*/ 0 h 399590"/>
              <a:gd name="connsiteX3" fmla="*/ 1406888 w 2710677"/>
              <a:gd name="connsiteY3" fmla="*/ 0 h 399590"/>
              <a:gd name="connsiteX4" fmla="*/ 2644077 w 2710677"/>
              <a:gd name="connsiteY4" fmla="*/ 0 h 399590"/>
              <a:gd name="connsiteX5" fmla="*/ 2710677 w 2710677"/>
              <a:gd name="connsiteY5" fmla="*/ 66600 h 399590"/>
              <a:gd name="connsiteX6" fmla="*/ 2710677 w 2710677"/>
              <a:gd name="connsiteY6" fmla="*/ 332990 h 399590"/>
              <a:gd name="connsiteX7" fmla="*/ 2644077 w 2710677"/>
              <a:gd name="connsiteY7" fmla="*/ 399590 h 399590"/>
              <a:gd name="connsiteX8" fmla="*/ 1973933 w 2710677"/>
              <a:gd name="connsiteY8" fmla="*/ 399590 h 399590"/>
              <a:gd name="connsiteX9" fmla="*/ 1303789 w 2710677"/>
              <a:gd name="connsiteY9" fmla="*/ 399590 h 399590"/>
              <a:gd name="connsiteX10" fmla="*/ 736744 w 2710677"/>
              <a:gd name="connsiteY10" fmla="*/ 399590 h 399590"/>
              <a:gd name="connsiteX11" fmla="*/ 66600 w 2710677"/>
              <a:gd name="connsiteY11" fmla="*/ 399590 h 399590"/>
              <a:gd name="connsiteX12" fmla="*/ 0 w 2710677"/>
              <a:gd name="connsiteY12" fmla="*/ 332990 h 399590"/>
              <a:gd name="connsiteX13" fmla="*/ 0 w 2710677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0677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3928" y="23836"/>
                  <a:pt x="497083" y="5118"/>
                  <a:pt x="710969" y="0"/>
                </a:cubicBezTo>
                <a:cubicBezTo>
                  <a:pt x="924855" y="-5118"/>
                  <a:pt x="1212690" y="6941"/>
                  <a:pt x="1406888" y="0"/>
                </a:cubicBezTo>
                <a:cubicBezTo>
                  <a:pt x="1601086" y="-6941"/>
                  <a:pt x="2253086" y="51982"/>
                  <a:pt x="2644077" y="0"/>
                </a:cubicBezTo>
                <a:cubicBezTo>
                  <a:pt x="2678315" y="3418"/>
                  <a:pt x="2710431" y="25716"/>
                  <a:pt x="2710677" y="66600"/>
                </a:cubicBezTo>
                <a:cubicBezTo>
                  <a:pt x="2711295" y="163177"/>
                  <a:pt x="2716628" y="233743"/>
                  <a:pt x="2710677" y="332990"/>
                </a:cubicBezTo>
                <a:cubicBezTo>
                  <a:pt x="2704520" y="368193"/>
                  <a:pt x="2680041" y="398983"/>
                  <a:pt x="2644077" y="399590"/>
                </a:cubicBezTo>
                <a:cubicBezTo>
                  <a:pt x="2388562" y="394460"/>
                  <a:pt x="2258084" y="407690"/>
                  <a:pt x="1973933" y="399590"/>
                </a:cubicBezTo>
                <a:cubicBezTo>
                  <a:pt x="1689782" y="391490"/>
                  <a:pt x="1601217" y="404021"/>
                  <a:pt x="1303789" y="399590"/>
                </a:cubicBezTo>
                <a:cubicBezTo>
                  <a:pt x="1006361" y="395159"/>
                  <a:pt x="1014733" y="389437"/>
                  <a:pt x="736744" y="399590"/>
                </a:cubicBezTo>
                <a:cubicBezTo>
                  <a:pt x="458755" y="409743"/>
                  <a:pt x="256220" y="39874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معدل دوران الأصول</a:t>
            </a:r>
            <a:endParaRPr lang="en-US" sz="20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7170313" y="145026"/>
            <a:ext cx="1174161" cy="472809"/>
          </a:xfrm>
          <a:custGeom>
            <a:avLst/>
            <a:gdLst>
              <a:gd name="connsiteX0" fmla="*/ 0 w 1174161"/>
              <a:gd name="connsiteY0" fmla="*/ 78803 h 472809"/>
              <a:gd name="connsiteX1" fmla="*/ 78803 w 1174161"/>
              <a:gd name="connsiteY1" fmla="*/ 0 h 472809"/>
              <a:gd name="connsiteX2" fmla="*/ 566749 w 1174161"/>
              <a:gd name="connsiteY2" fmla="*/ 0 h 472809"/>
              <a:gd name="connsiteX3" fmla="*/ 1095358 w 1174161"/>
              <a:gd name="connsiteY3" fmla="*/ 0 h 472809"/>
              <a:gd name="connsiteX4" fmla="*/ 1174161 w 1174161"/>
              <a:gd name="connsiteY4" fmla="*/ 78803 h 472809"/>
              <a:gd name="connsiteX5" fmla="*/ 1174161 w 1174161"/>
              <a:gd name="connsiteY5" fmla="*/ 394006 h 472809"/>
              <a:gd name="connsiteX6" fmla="*/ 1095358 w 1174161"/>
              <a:gd name="connsiteY6" fmla="*/ 472809 h 472809"/>
              <a:gd name="connsiteX7" fmla="*/ 607412 w 1174161"/>
              <a:gd name="connsiteY7" fmla="*/ 472809 h 472809"/>
              <a:gd name="connsiteX8" fmla="*/ 78803 w 1174161"/>
              <a:gd name="connsiteY8" fmla="*/ 472809 h 472809"/>
              <a:gd name="connsiteX9" fmla="*/ 0 w 1174161"/>
              <a:gd name="connsiteY9" fmla="*/ 394006 h 472809"/>
              <a:gd name="connsiteX10" fmla="*/ 0 w 1174161"/>
              <a:gd name="connsiteY10" fmla="*/ 78803 h 47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4161" h="472809" fill="none" extrusionOk="0">
                <a:moveTo>
                  <a:pt x="0" y="78803"/>
                </a:moveTo>
                <a:cubicBezTo>
                  <a:pt x="-4770" y="45053"/>
                  <a:pt x="30467" y="2934"/>
                  <a:pt x="78803" y="0"/>
                </a:cubicBezTo>
                <a:cubicBezTo>
                  <a:pt x="306495" y="2190"/>
                  <a:pt x="417358" y="-22465"/>
                  <a:pt x="566749" y="0"/>
                </a:cubicBezTo>
                <a:cubicBezTo>
                  <a:pt x="716140" y="22465"/>
                  <a:pt x="862786" y="4447"/>
                  <a:pt x="1095358" y="0"/>
                </a:cubicBezTo>
                <a:cubicBezTo>
                  <a:pt x="1139056" y="-1180"/>
                  <a:pt x="1181579" y="37187"/>
                  <a:pt x="1174161" y="78803"/>
                </a:cubicBezTo>
                <a:cubicBezTo>
                  <a:pt x="1175944" y="148586"/>
                  <a:pt x="1186823" y="315355"/>
                  <a:pt x="1174161" y="394006"/>
                </a:cubicBezTo>
                <a:cubicBezTo>
                  <a:pt x="1165632" y="436691"/>
                  <a:pt x="1142232" y="471161"/>
                  <a:pt x="1095358" y="472809"/>
                </a:cubicBezTo>
                <a:cubicBezTo>
                  <a:pt x="863891" y="466212"/>
                  <a:pt x="742742" y="465000"/>
                  <a:pt x="607412" y="472809"/>
                </a:cubicBezTo>
                <a:cubicBezTo>
                  <a:pt x="472082" y="480618"/>
                  <a:pt x="262691" y="494295"/>
                  <a:pt x="78803" y="472809"/>
                </a:cubicBezTo>
                <a:cubicBezTo>
                  <a:pt x="32124" y="477252"/>
                  <a:pt x="4672" y="436961"/>
                  <a:pt x="0" y="394006"/>
                </a:cubicBezTo>
                <a:cubicBezTo>
                  <a:pt x="9771" y="237078"/>
                  <a:pt x="-6977" y="179291"/>
                  <a:pt x="0" y="78803"/>
                </a:cubicBezTo>
                <a:close/>
              </a:path>
              <a:path w="1174161" h="472809" stroke="0" extrusionOk="0">
                <a:moveTo>
                  <a:pt x="0" y="78803"/>
                </a:moveTo>
                <a:cubicBezTo>
                  <a:pt x="5674" y="27130"/>
                  <a:pt x="34308" y="7244"/>
                  <a:pt x="78803" y="0"/>
                </a:cubicBezTo>
                <a:cubicBezTo>
                  <a:pt x="264640" y="-13646"/>
                  <a:pt x="439042" y="14405"/>
                  <a:pt x="587081" y="0"/>
                </a:cubicBezTo>
                <a:cubicBezTo>
                  <a:pt x="735120" y="-14405"/>
                  <a:pt x="932206" y="11632"/>
                  <a:pt x="1095358" y="0"/>
                </a:cubicBezTo>
                <a:cubicBezTo>
                  <a:pt x="1132512" y="-7042"/>
                  <a:pt x="1183236" y="31483"/>
                  <a:pt x="1174161" y="78803"/>
                </a:cubicBezTo>
                <a:cubicBezTo>
                  <a:pt x="1169827" y="203576"/>
                  <a:pt x="1174546" y="311778"/>
                  <a:pt x="1174161" y="394006"/>
                </a:cubicBezTo>
                <a:cubicBezTo>
                  <a:pt x="1172098" y="440388"/>
                  <a:pt x="1147517" y="470990"/>
                  <a:pt x="1095358" y="472809"/>
                </a:cubicBezTo>
                <a:cubicBezTo>
                  <a:pt x="902763" y="485493"/>
                  <a:pt x="803532" y="452204"/>
                  <a:pt x="607412" y="472809"/>
                </a:cubicBezTo>
                <a:cubicBezTo>
                  <a:pt x="411292" y="493414"/>
                  <a:pt x="320395" y="471103"/>
                  <a:pt x="78803" y="472809"/>
                </a:cubicBezTo>
                <a:cubicBezTo>
                  <a:pt x="39945" y="480086"/>
                  <a:pt x="-1488" y="444315"/>
                  <a:pt x="0" y="394006"/>
                </a:cubicBezTo>
                <a:cubicBezTo>
                  <a:pt x="-3920" y="249618"/>
                  <a:pt x="4089" y="230835"/>
                  <a:pt x="0" y="788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موارد</a:t>
            </a:r>
            <a:endParaRPr lang="en-US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65C824-8685-17AC-F48A-AF040CF3C86C}"/>
              </a:ext>
            </a:extLst>
          </p:cNvPr>
          <p:cNvSpPr/>
          <p:nvPr/>
        </p:nvSpPr>
        <p:spPr>
          <a:xfrm>
            <a:off x="5066095" y="141235"/>
            <a:ext cx="1246179" cy="402101"/>
          </a:xfrm>
          <a:custGeom>
            <a:avLst/>
            <a:gdLst>
              <a:gd name="connsiteX0" fmla="*/ 0 w 1246179"/>
              <a:gd name="connsiteY0" fmla="*/ 67018 h 402101"/>
              <a:gd name="connsiteX1" fmla="*/ 67018 w 1246179"/>
              <a:gd name="connsiteY1" fmla="*/ 0 h 402101"/>
              <a:gd name="connsiteX2" fmla="*/ 600847 w 1246179"/>
              <a:gd name="connsiteY2" fmla="*/ 0 h 402101"/>
              <a:gd name="connsiteX3" fmla="*/ 1179161 w 1246179"/>
              <a:gd name="connsiteY3" fmla="*/ 0 h 402101"/>
              <a:gd name="connsiteX4" fmla="*/ 1246179 w 1246179"/>
              <a:gd name="connsiteY4" fmla="*/ 67018 h 402101"/>
              <a:gd name="connsiteX5" fmla="*/ 1246179 w 1246179"/>
              <a:gd name="connsiteY5" fmla="*/ 335083 h 402101"/>
              <a:gd name="connsiteX6" fmla="*/ 1179161 w 1246179"/>
              <a:gd name="connsiteY6" fmla="*/ 402101 h 402101"/>
              <a:gd name="connsiteX7" fmla="*/ 645332 w 1246179"/>
              <a:gd name="connsiteY7" fmla="*/ 402101 h 402101"/>
              <a:gd name="connsiteX8" fmla="*/ 67018 w 1246179"/>
              <a:gd name="connsiteY8" fmla="*/ 402101 h 402101"/>
              <a:gd name="connsiteX9" fmla="*/ 0 w 1246179"/>
              <a:gd name="connsiteY9" fmla="*/ 335083 h 402101"/>
              <a:gd name="connsiteX10" fmla="*/ 0 w 1246179"/>
              <a:gd name="connsiteY10" fmla="*/ 67018 h 4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6179" h="402101" fill="none" extrusionOk="0">
                <a:moveTo>
                  <a:pt x="0" y="67018"/>
                </a:moveTo>
                <a:cubicBezTo>
                  <a:pt x="-368" y="30759"/>
                  <a:pt x="27841" y="1318"/>
                  <a:pt x="67018" y="0"/>
                </a:cubicBezTo>
                <a:cubicBezTo>
                  <a:pt x="190540" y="-10751"/>
                  <a:pt x="445544" y="-20615"/>
                  <a:pt x="600847" y="0"/>
                </a:cubicBezTo>
                <a:cubicBezTo>
                  <a:pt x="756150" y="20615"/>
                  <a:pt x="1027227" y="-18392"/>
                  <a:pt x="1179161" y="0"/>
                </a:cubicBezTo>
                <a:cubicBezTo>
                  <a:pt x="1217116" y="-6326"/>
                  <a:pt x="1253982" y="32010"/>
                  <a:pt x="1246179" y="67018"/>
                </a:cubicBezTo>
                <a:cubicBezTo>
                  <a:pt x="1245061" y="155083"/>
                  <a:pt x="1250605" y="208632"/>
                  <a:pt x="1246179" y="335083"/>
                </a:cubicBezTo>
                <a:cubicBezTo>
                  <a:pt x="1240637" y="371552"/>
                  <a:pt x="1219768" y="400334"/>
                  <a:pt x="1179161" y="402101"/>
                </a:cubicBezTo>
                <a:cubicBezTo>
                  <a:pt x="1051202" y="400320"/>
                  <a:pt x="893228" y="391767"/>
                  <a:pt x="645332" y="402101"/>
                </a:cubicBezTo>
                <a:cubicBezTo>
                  <a:pt x="397436" y="412435"/>
                  <a:pt x="354894" y="387780"/>
                  <a:pt x="67018" y="402101"/>
                </a:cubicBezTo>
                <a:cubicBezTo>
                  <a:pt x="26109" y="407583"/>
                  <a:pt x="7929" y="371133"/>
                  <a:pt x="0" y="335083"/>
                </a:cubicBezTo>
                <a:cubicBezTo>
                  <a:pt x="5705" y="222497"/>
                  <a:pt x="-1046" y="138905"/>
                  <a:pt x="0" y="67018"/>
                </a:cubicBezTo>
                <a:close/>
              </a:path>
              <a:path w="1246179" h="402101" stroke="0" extrusionOk="0">
                <a:moveTo>
                  <a:pt x="0" y="67018"/>
                </a:moveTo>
                <a:cubicBezTo>
                  <a:pt x="1413" y="27975"/>
                  <a:pt x="29022" y="7321"/>
                  <a:pt x="67018" y="0"/>
                </a:cubicBezTo>
                <a:cubicBezTo>
                  <a:pt x="283214" y="-10827"/>
                  <a:pt x="398168" y="-10191"/>
                  <a:pt x="623090" y="0"/>
                </a:cubicBezTo>
                <a:cubicBezTo>
                  <a:pt x="848012" y="10191"/>
                  <a:pt x="909237" y="27493"/>
                  <a:pt x="1179161" y="0"/>
                </a:cubicBezTo>
                <a:cubicBezTo>
                  <a:pt x="1215548" y="-692"/>
                  <a:pt x="1248739" y="28934"/>
                  <a:pt x="1246179" y="67018"/>
                </a:cubicBezTo>
                <a:cubicBezTo>
                  <a:pt x="1248268" y="176286"/>
                  <a:pt x="1256510" y="238411"/>
                  <a:pt x="1246179" y="335083"/>
                </a:cubicBezTo>
                <a:cubicBezTo>
                  <a:pt x="1244291" y="374713"/>
                  <a:pt x="1221464" y="400987"/>
                  <a:pt x="1179161" y="402101"/>
                </a:cubicBezTo>
                <a:cubicBezTo>
                  <a:pt x="1036979" y="404960"/>
                  <a:pt x="887842" y="424459"/>
                  <a:pt x="645332" y="402101"/>
                </a:cubicBezTo>
                <a:cubicBezTo>
                  <a:pt x="402822" y="379743"/>
                  <a:pt x="268442" y="418230"/>
                  <a:pt x="67018" y="402101"/>
                </a:cubicBezTo>
                <a:cubicBezTo>
                  <a:pt x="31790" y="404886"/>
                  <a:pt x="-1308" y="378060"/>
                  <a:pt x="0" y="335083"/>
                </a:cubicBezTo>
                <a:cubicBezTo>
                  <a:pt x="8434" y="229368"/>
                  <a:pt x="-6789" y="169436"/>
                  <a:pt x="0" y="670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أصول</a:t>
            </a:r>
            <a:endParaRPr lang="en-US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7717F0-D844-0D94-095C-E769251169F4}"/>
              </a:ext>
            </a:extLst>
          </p:cNvPr>
          <p:cNvSpPr/>
          <p:nvPr/>
        </p:nvSpPr>
        <p:spPr>
          <a:xfrm>
            <a:off x="624917" y="1766619"/>
            <a:ext cx="9244747" cy="778879"/>
          </a:xfrm>
          <a:custGeom>
            <a:avLst/>
            <a:gdLst>
              <a:gd name="connsiteX0" fmla="*/ 0 w 9244747"/>
              <a:gd name="connsiteY0" fmla="*/ 129816 h 778879"/>
              <a:gd name="connsiteX1" fmla="*/ 129816 w 9244747"/>
              <a:gd name="connsiteY1" fmla="*/ 0 h 778879"/>
              <a:gd name="connsiteX2" fmla="*/ 731128 w 9244747"/>
              <a:gd name="connsiteY2" fmla="*/ 0 h 778879"/>
              <a:gd name="connsiteX3" fmla="*/ 1601993 w 9244747"/>
              <a:gd name="connsiteY3" fmla="*/ 0 h 778879"/>
              <a:gd name="connsiteX4" fmla="*/ 2293155 w 9244747"/>
              <a:gd name="connsiteY4" fmla="*/ 0 h 778879"/>
              <a:gd name="connsiteX5" fmla="*/ 2894467 w 9244747"/>
              <a:gd name="connsiteY5" fmla="*/ 0 h 778879"/>
              <a:gd name="connsiteX6" fmla="*/ 3495778 w 9244747"/>
              <a:gd name="connsiteY6" fmla="*/ 0 h 778879"/>
              <a:gd name="connsiteX7" fmla="*/ 4276792 w 9244747"/>
              <a:gd name="connsiteY7" fmla="*/ 0 h 778879"/>
              <a:gd name="connsiteX8" fmla="*/ 5147657 w 9244747"/>
              <a:gd name="connsiteY8" fmla="*/ 0 h 778879"/>
              <a:gd name="connsiteX9" fmla="*/ 5928671 w 9244747"/>
              <a:gd name="connsiteY9" fmla="*/ 0 h 778879"/>
              <a:gd name="connsiteX10" fmla="*/ 6709685 w 9244747"/>
              <a:gd name="connsiteY10" fmla="*/ 0 h 778879"/>
              <a:gd name="connsiteX11" fmla="*/ 7310996 w 9244747"/>
              <a:gd name="connsiteY11" fmla="*/ 0 h 778879"/>
              <a:gd name="connsiteX12" fmla="*/ 8181861 w 9244747"/>
              <a:gd name="connsiteY12" fmla="*/ 0 h 778879"/>
              <a:gd name="connsiteX13" fmla="*/ 9114931 w 9244747"/>
              <a:gd name="connsiteY13" fmla="*/ 0 h 778879"/>
              <a:gd name="connsiteX14" fmla="*/ 9244747 w 9244747"/>
              <a:gd name="connsiteY14" fmla="*/ 129816 h 778879"/>
              <a:gd name="connsiteX15" fmla="*/ 9244747 w 9244747"/>
              <a:gd name="connsiteY15" fmla="*/ 649063 h 778879"/>
              <a:gd name="connsiteX16" fmla="*/ 9114931 w 9244747"/>
              <a:gd name="connsiteY16" fmla="*/ 778879 h 778879"/>
              <a:gd name="connsiteX17" fmla="*/ 8244066 w 9244747"/>
              <a:gd name="connsiteY17" fmla="*/ 778879 h 778879"/>
              <a:gd name="connsiteX18" fmla="*/ 7822457 w 9244747"/>
              <a:gd name="connsiteY18" fmla="*/ 778879 h 778879"/>
              <a:gd name="connsiteX19" fmla="*/ 7310996 w 9244747"/>
              <a:gd name="connsiteY19" fmla="*/ 778879 h 778879"/>
              <a:gd name="connsiteX20" fmla="*/ 6529983 w 9244747"/>
              <a:gd name="connsiteY20" fmla="*/ 778879 h 778879"/>
              <a:gd name="connsiteX21" fmla="*/ 6108373 w 9244747"/>
              <a:gd name="connsiteY21" fmla="*/ 778879 h 778879"/>
              <a:gd name="connsiteX22" fmla="*/ 5686764 w 9244747"/>
              <a:gd name="connsiteY22" fmla="*/ 778879 h 778879"/>
              <a:gd name="connsiteX23" fmla="*/ 5085453 w 9244747"/>
              <a:gd name="connsiteY23" fmla="*/ 778879 h 778879"/>
              <a:gd name="connsiteX24" fmla="*/ 4663843 w 9244747"/>
              <a:gd name="connsiteY24" fmla="*/ 778879 h 778879"/>
              <a:gd name="connsiteX25" fmla="*/ 4152383 w 9244747"/>
              <a:gd name="connsiteY25" fmla="*/ 778879 h 778879"/>
              <a:gd name="connsiteX26" fmla="*/ 3730774 w 9244747"/>
              <a:gd name="connsiteY26" fmla="*/ 778879 h 778879"/>
              <a:gd name="connsiteX27" fmla="*/ 3219313 w 9244747"/>
              <a:gd name="connsiteY27" fmla="*/ 778879 h 778879"/>
              <a:gd name="connsiteX28" fmla="*/ 2797704 w 9244747"/>
              <a:gd name="connsiteY28" fmla="*/ 778879 h 778879"/>
              <a:gd name="connsiteX29" fmla="*/ 2196392 w 9244747"/>
              <a:gd name="connsiteY29" fmla="*/ 778879 h 778879"/>
              <a:gd name="connsiteX30" fmla="*/ 1505230 w 9244747"/>
              <a:gd name="connsiteY30" fmla="*/ 778879 h 778879"/>
              <a:gd name="connsiteX31" fmla="*/ 814067 w 9244747"/>
              <a:gd name="connsiteY31" fmla="*/ 778879 h 778879"/>
              <a:gd name="connsiteX32" fmla="*/ 129816 w 9244747"/>
              <a:gd name="connsiteY32" fmla="*/ 778879 h 778879"/>
              <a:gd name="connsiteX33" fmla="*/ 0 w 9244747"/>
              <a:gd name="connsiteY33" fmla="*/ 649063 h 778879"/>
              <a:gd name="connsiteX34" fmla="*/ 0 w 9244747"/>
              <a:gd name="connsiteY34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44747" h="778879" fill="none" extrusionOk="0">
                <a:moveTo>
                  <a:pt x="0" y="129816"/>
                </a:moveTo>
                <a:cubicBezTo>
                  <a:pt x="8064" y="58245"/>
                  <a:pt x="50809" y="6259"/>
                  <a:pt x="129816" y="0"/>
                </a:cubicBezTo>
                <a:cubicBezTo>
                  <a:pt x="325516" y="-8571"/>
                  <a:pt x="554547" y="-1284"/>
                  <a:pt x="731128" y="0"/>
                </a:cubicBezTo>
                <a:cubicBezTo>
                  <a:pt x="907709" y="1284"/>
                  <a:pt x="1296102" y="-744"/>
                  <a:pt x="1601993" y="0"/>
                </a:cubicBezTo>
                <a:cubicBezTo>
                  <a:pt x="1907885" y="744"/>
                  <a:pt x="2010633" y="16416"/>
                  <a:pt x="2293155" y="0"/>
                </a:cubicBezTo>
                <a:cubicBezTo>
                  <a:pt x="2575677" y="-16416"/>
                  <a:pt x="2620892" y="23558"/>
                  <a:pt x="2894467" y="0"/>
                </a:cubicBezTo>
                <a:cubicBezTo>
                  <a:pt x="3168042" y="-23558"/>
                  <a:pt x="3356255" y="-5824"/>
                  <a:pt x="3495778" y="0"/>
                </a:cubicBezTo>
                <a:cubicBezTo>
                  <a:pt x="3635301" y="5824"/>
                  <a:pt x="3895188" y="-6963"/>
                  <a:pt x="4276792" y="0"/>
                </a:cubicBezTo>
                <a:cubicBezTo>
                  <a:pt x="4658396" y="6963"/>
                  <a:pt x="4719028" y="-6369"/>
                  <a:pt x="5147657" y="0"/>
                </a:cubicBezTo>
                <a:cubicBezTo>
                  <a:pt x="5576286" y="6369"/>
                  <a:pt x="5689945" y="1972"/>
                  <a:pt x="5928671" y="0"/>
                </a:cubicBezTo>
                <a:cubicBezTo>
                  <a:pt x="6167397" y="-1972"/>
                  <a:pt x="6430108" y="29270"/>
                  <a:pt x="6709685" y="0"/>
                </a:cubicBezTo>
                <a:cubicBezTo>
                  <a:pt x="6989262" y="-29270"/>
                  <a:pt x="7169516" y="-21878"/>
                  <a:pt x="7310996" y="0"/>
                </a:cubicBezTo>
                <a:cubicBezTo>
                  <a:pt x="7452476" y="21878"/>
                  <a:pt x="8000955" y="33007"/>
                  <a:pt x="8181861" y="0"/>
                </a:cubicBezTo>
                <a:cubicBezTo>
                  <a:pt x="8362767" y="-33007"/>
                  <a:pt x="8900688" y="36129"/>
                  <a:pt x="9114931" y="0"/>
                </a:cubicBezTo>
                <a:cubicBezTo>
                  <a:pt x="9176369" y="-1"/>
                  <a:pt x="9238459" y="73708"/>
                  <a:pt x="9244747" y="129816"/>
                </a:cubicBezTo>
                <a:cubicBezTo>
                  <a:pt x="9224802" y="305034"/>
                  <a:pt x="9238517" y="466694"/>
                  <a:pt x="9244747" y="649063"/>
                </a:cubicBezTo>
                <a:cubicBezTo>
                  <a:pt x="9253128" y="726535"/>
                  <a:pt x="9191420" y="781279"/>
                  <a:pt x="9114931" y="778879"/>
                </a:cubicBezTo>
                <a:cubicBezTo>
                  <a:pt x="8850487" y="797117"/>
                  <a:pt x="8501594" y="798660"/>
                  <a:pt x="8244066" y="778879"/>
                </a:cubicBezTo>
                <a:cubicBezTo>
                  <a:pt x="7986539" y="759098"/>
                  <a:pt x="7917426" y="788853"/>
                  <a:pt x="7822457" y="778879"/>
                </a:cubicBezTo>
                <a:cubicBezTo>
                  <a:pt x="7727488" y="768905"/>
                  <a:pt x="7473047" y="801991"/>
                  <a:pt x="7310996" y="778879"/>
                </a:cubicBezTo>
                <a:cubicBezTo>
                  <a:pt x="7148945" y="755767"/>
                  <a:pt x="6808904" y="811352"/>
                  <a:pt x="6529983" y="778879"/>
                </a:cubicBezTo>
                <a:cubicBezTo>
                  <a:pt x="6251062" y="746406"/>
                  <a:pt x="6252137" y="770830"/>
                  <a:pt x="6108373" y="778879"/>
                </a:cubicBezTo>
                <a:cubicBezTo>
                  <a:pt x="5964609" y="786929"/>
                  <a:pt x="5875612" y="758233"/>
                  <a:pt x="5686764" y="778879"/>
                </a:cubicBezTo>
                <a:cubicBezTo>
                  <a:pt x="5497916" y="799525"/>
                  <a:pt x="5216648" y="799702"/>
                  <a:pt x="5085453" y="778879"/>
                </a:cubicBezTo>
                <a:cubicBezTo>
                  <a:pt x="4954258" y="758056"/>
                  <a:pt x="4777791" y="797060"/>
                  <a:pt x="4663843" y="778879"/>
                </a:cubicBezTo>
                <a:cubicBezTo>
                  <a:pt x="4549895" y="760699"/>
                  <a:pt x="4315250" y="782435"/>
                  <a:pt x="4152383" y="778879"/>
                </a:cubicBezTo>
                <a:cubicBezTo>
                  <a:pt x="3989516" y="775323"/>
                  <a:pt x="3821645" y="791295"/>
                  <a:pt x="3730774" y="778879"/>
                </a:cubicBezTo>
                <a:cubicBezTo>
                  <a:pt x="3639903" y="766463"/>
                  <a:pt x="3470962" y="797751"/>
                  <a:pt x="3219313" y="778879"/>
                </a:cubicBezTo>
                <a:cubicBezTo>
                  <a:pt x="2967664" y="760007"/>
                  <a:pt x="2926227" y="762942"/>
                  <a:pt x="2797704" y="778879"/>
                </a:cubicBezTo>
                <a:cubicBezTo>
                  <a:pt x="2669181" y="794816"/>
                  <a:pt x="2380625" y="780152"/>
                  <a:pt x="2196392" y="778879"/>
                </a:cubicBezTo>
                <a:cubicBezTo>
                  <a:pt x="2012159" y="777606"/>
                  <a:pt x="1816924" y="811980"/>
                  <a:pt x="1505230" y="778879"/>
                </a:cubicBezTo>
                <a:cubicBezTo>
                  <a:pt x="1193536" y="745778"/>
                  <a:pt x="1097607" y="748206"/>
                  <a:pt x="814067" y="778879"/>
                </a:cubicBezTo>
                <a:cubicBezTo>
                  <a:pt x="530527" y="809552"/>
                  <a:pt x="453470" y="800944"/>
                  <a:pt x="129816" y="778879"/>
                </a:cubicBezTo>
                <a:cubicBezTo>
                  <a:pt x="61209" y="784796"/>
                  <a:pt x="15795" y="728240"/>
                  <a:pt x="0" y="649063"/>
                </a:cubicBezTo>
                <a:cubicBezTo>
                  <a:pt x="-2415" y="478301"/>
                  <a:pt x="16455" y="289959"/>
                  <a:pt x="0" y="129816"/>
                </a:cubicBezTo>
                <a:close/>
              </a:path>
              <a:path w="9244747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310458" y="-15447"/>
                  <a:pt x="518474" y="-22009"/>
                  <a:pt x="820979" y="0"/>
                </a:cubicBezTo>
                <a:cubicBezTo>
                  <a:pt x="1123484" y="22009"/>
                  <a:pt x="1440616" y="-42556"/>
                  <a:pt x="1691844" y="0"/>
                </a:cubicBezTo>
                <a:cubicBezTo>
                  <a:pt x="1943073" y="42556"/>
                  <a:pt x="2299635" y="24258"/>
                  <a:pt x="2562709" y="0"/>
                </a:cubicBezTo>
                <a:cubicBezTo>
                  <a:pt x="2825784" y="-24258"/>
                  <a:pt x="3013497" y="29140"/>
                  <a:pt x="3164020" y="0"/>
                </a:cubicBezTo>
                <a:cubicBezTo>
                  <a:pt x="3314543" y="-29140"/>
                  <a:pt x="3629988" y="27932"/>
                  <a:pt x="3945034" y="0"/>
                </a:cubicBezTo>
                <a:cubicBezTo>
                  <a:pt x="4260080" y="-27932"/>
                  <a:pt x="4463343" y="10284"/>
                  <a:pt x="4815899" y="0"/>
                </a:cubicBezTo>
                <a:cubicBezTo>
                  <a:pt x="5168455" y="-10284"/>
                  <a:pt x="5245760" y="20348"/>
                  <a:pt x="5417211" y="0"/>
                </a:cubicBezTo>
                <a:cubicBezTo>
                  <a:pt x="5588662" y="-20348"/>
                  <a:pt x="5956421" y="11743"/>
                  <a:pt x="6108373" y="0"/>
                </a:cubicBezTo>
                <a:cubicBezTo>
                  <a:pt x="6260325" y="-11743"/>
                  <a:pt x="6412343" y="14737"/>
                  <a:pt x="6529983" y="0"/>
                </a:cubicBezTo>
                <a:cubicBezTo>
                  <a:pt x="6647623" y="-14737"/>
                  <a:pt x="7101347" y="-29269"/>
                  <a:pt x="7310996" y="0"/>
                </a:cubicBezTo>
                <a:cubicBezTo>
                  <a:pt x="7520645" y="29269"/>
                  <a:pt x="7617461" y="-17598"/>
                  <a:pt x="7732606" y="0"/>
                </a:cubicBezTo>
                <a:cubicBezTo>
                  <a:pt x="7847751" y="17598"/>
                  <a:pt x="8105135" y="-14133"/>
                  <a:pt x="8333917" y="0"/>
                </a:cubicBezTo>
                <a:cubicBezTo>
                  <a:pt x="8562699" y="14133"/>
                  <a:pt x="8833449" y="-31963"/>
                  <a:pt x="9114931" y="0"/>
                </a:cubicBezTo>
                <a:cubicBezTo>
                  <a:pt x="9181739" y="-2377"/>
                  <a:pt x="9234515" y="67180"/>
                  <a:pt x="9244747" y="129816"/>
                </a:cubicBezTo>
                <a:cubicBezTo>
                  <a:pt x="9221208" y="239676"/>
                  <a:pt x="9231473" y="479168"/>
                  <a:pt x="9244747" y="649063"/>
                </a:cubicBezTo>
                <a:cubicBezTo>
                  <a:pt x="9245819" y="713560"/>
                  <a:pt x="9200161" y="782357"/>
                  <a:pt x="9114931" y="778879"/>
                </a:cubicBezTo>
                <a:cubicBezTo>
                  <a:pt x="8930683" y="756575"/>
                  <a:pt x="8705549" y="762455"/>
                  <a:pt x="8513619" y="778879"/>
                </a:cubicBezTo>
                <a:cubicBezTo>
                  <a:pt x="8321689" y="795303"/>
                  <a:pt x="7901442" y="747438"/>
                  <a:pt x="7732606" y="778879"/>
                </a:cubicBezTo>
                <a:cubicBezTo>
                  <a:pt x="7563770" y="810320"/>
                  <a:pt x="7291261" y="783926"/>
                  <a:pt x="7131294" y="778879"/>
                </a:cubicBezTo>
                <a:cubicBezTo>
                  <a:pt x="6971327" y="773832"/>
                  <a:pt x="6863868" y="793535"/>
                  <a:pt x="6619834" y="778879"/>
                </a:cubicBezTo>
                <a:cubicBezTo>
                  <a:pt x="6375800" y="764223"/>
                  <a:pt x="6144138" y="758732"/>
                  <a:pt x="5748969" y="778879"/>
                </a:cubicBezTo>
                <a:cubicBezTo>
                  <a:pt x="5353800" y="799026"/>
                  <a:pt x="5484276" y="761495"/>
                  <a:pt x="5237508" y="778879"/>
                </a:cubicBezTo>
                <a:cubicBezTo>
                  <a:pt x="4990740" y="796263"/>
                  <a:pt x="4928255" y="797514"/>
                  <a:pt x="4726048" y="778879"/>
                </a:cubicBezTo>
                <a:cubicBezTo>
                  <a:pt x="4523841" y="760244"/>
                  <a:pt x="4170195" y="757027"/>
                  <a:pt x="3945034" y="778879"/>
                </a:cubicBezTo>
                <a:cubicBezTo>
                  <a:pt x="3719873" y="800731"/>
                  <a:pt x="3396307" y="756036"/>
                  <a:pt x="3164020" y="778879"/>
                </a:cubicBezTo>
                <a:cubicBezTo>
                  <a:pt x="2931733" y="801722"/>
                  <a:pt x="2731725" y="776012"/>
                  <a:pt x="2383006" y="778879"/>
                </a:cubicBezTo>
                <a:cubicBezTo>
                  <a:pt x="2034287" y="781746"/>
                  <a:pt x="1975193" y="775341"/>
                  <a:pt x="1871546" y="778879"/>
                </a:cubicBezTo>
                <a:cubicBezTo>
                  <a:pt x="1767899" y="782417"/>
                  <a:pt x="1475982" y="803365"/>
                  <a:pt x="1180383" y="778879"/>
                </a:cubicBezTo>
                <a:cubicBezTo>
                  <a:pt x="884784" y="754393"/>
                  <a:pt x="619664" y="759442"/>
                  <a:pt x="129816" y="778879"/>
                </a:cubicBezTo>
                <a:cubicBezTo>
                  <a:pt x="61051" y="761368"/>
                  <a:pt x="-1637" y="735345"/>
                  <a:pt x="0" y="649063"/>
                </a:cubicBezTo>
                <a:cubicBezTo>
                  <a:pt x="14848" y="424403"/>
                  <a:pt x="-5666" y="285898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معدل دوران الأصول العالي يشير إلى أن الشركة </a:t>
            </a:r>
            <a:r>
              <a:rPr lang="ar-EG" sz="1400" b="1" dirty="0">
                <a:solidFill>
                  <a:schemeClr val="accent3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تستخدم أصولها بكفاءة لتحقيق الإيرادات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يعني ذلك أن الأصول تستغل بشكل جيد لتحقيق أقصى فائدة.</a:t>
            </a:r>
            <a:endParaRPr lang="en-US" sz="14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1285F-4A07-DFD6-A318-B937FB4BA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33" y="2913"/>
            <a:ext cx="784581" cy="784581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D7D02-B12B-2B77-AA9E-6A66787D1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34" y="77961"/>
            <a:ext cx="784581" cy="784581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F94E42-3726-15A8-CBB9-312A9B83CDC3}"/>
              </a:ext>
            </a:extLst>
          </p:cNvPr>
          <p:cNvSpPr/>
          <p:nvPr/>
        </p:nvSpPr>
        <p:spPr>
          <a:xfrm>
            <a:off x="2481285" y="865872"/>
            <a:ext cx="9126769" cy="607305"/>
          </a:xfrm>
          <a:custGeom>
            <a:avLst/>
            <a:gdLst>
              <a:gd name="connsiteX0" fmla="*/ 0 w 9126769"/>
              <a:gd name="connsiteY0" fmla="*/ 101220 h 607305"/>
              <a:gd name="connsiteX1" fmla="*/ 101220 w 9126769"/>
              <a:gd name="connsiteY1" fmla="*/ 0 h 607305"/>
              <a:gd name="connsiteX2" fmla="*/ 698464 w 9126769"/>
              <a:gd name="connsiteY2" fmla="*/ 0 h 607305"/>
              <a:gd name="connsiteX3" fmla="*/ 1563437 w 9126769"/>
              <a:gd name="connsiteY3" fmla="*/ 0 h 607305"/>
              <a:gd name="connsiteX4" fmla="*/ 2249924 w 9126769"/>
              <a:gd name="connsiteY4" fmla="*/ 0 h 607305"/>
              <a:gd name="connsiteX5" fmla="*/ 2847167 w 9126769"/>
              <a:gd name="connsiteY5" fmla="*/ 0 h 607305"/>
              <a:gd name="connsiteX6" fmla="*/ 3444411 w 9126769"/>
              <a:gd name="connsiteY6" fmla="*/ 0 h 607305"/>
              <a:gd name="connsiteX7" fmla="*/ 4220141 w 9126769"/>
              <a:gd name="connsiteY7" fmla="*/ 0 h 607305"/>
              <a:gd name="connsiteX8" fmla="*/ 5085115 w 9126769"/>
              <a:gd name="connsiteY8" fmla="*/ 0 h 607305"/>
              <a:gd name="connsiteX9" fmla="*/ 5860845 w 9126769"/>
              <a:gd name="connsiteY9" fmla="*/ 0 h 607305"/>
              <a:gd name="connsiteX10" fmla="*/ 6636575 w 9126769"/>
              <a:gd name="connsiteY10" fmla="*/ 0 h 607305"/>
              <a:gd name="connsiteX11" fmla="*/ 7233818 w 9126769"/>
              <a:gd name="connsiteY11" fmla="*/ 0 h 607305"/>
              <a:gd name="connsiteX12" fmla="*/ 8098792 w 9126769"/>
              <a:gd name="connsiteY12" fmla="*/ 0 h 607305"/>
              <a:gd name="connsiteX13" fmla="*/ 9025549 w 9126769"/>
              <a:gd name="connsiteY13" fmla="*/ 0 h 607305"/>
              <a:gd name="connsiteX14" fmla="*/ 9126769 w 9126769"/>
              <a:gd name="connsiteY14" fmla="*/ 101220 h 607305"/>
              <a:gd name="connsiteX15" fmla="*/ 9126769 w 9126769"/>
              <a:gd name="connsiteY15" fmla="*/ 506085 h 607305"/>
              <a:gd name="connsiteX16" fmla="*/ 9025549 w 9126769"/>
              <a:gd name="connsiteY16" fmla="*/ 607305 h 607305"/>
              <a:gd name="connsiteX17" fmla="*/ 8160576 w 9126769"/>
              <a:gd name="connsiteY17" fmla="*/ 607305 h 607305"/>
              <a:gd name="connsiteX18" fmla="*/ 7741819 w 9126769"/>
              <a:gd name="connsiteY18" fmla="*/ 607305 h 607305"/>
              <a:gd name="connsiteX19" fmla="*/ 7233818 w 9126769"/>
              <a:gd name="connsiteY19" fmla="*/ 607305 h 607305"/>
              <a:gd name="connsiteX20" fmla="*/ 6458088 w 9126769"/>
              <a:gd name="connsiteY20" fmla="*/ 607305 h 607305"/>
              <a:gd name="connsiteX21" fmla="*/ 6039331 w 9126769"/>
              <a:gd name="connsiteY21" fmla="*/ 607305 h 607305"/>
              <a:gd name="connsiteX22" fmla="*/ 5620574 w 9126769"/>
              <a:gd name="connsiteY22" fmla="*/ 607305 h 607305"/>
              <a:gd name="connsiteX23" fmla="*/ 5023331 w 9126769"/>
              <a:gd name="connsiteY23" fmla="*/ 607305 h 607305"/>
              <a:gd name="connsiteX24" fmla="*/ 4604574 w 9126769"/>
              <a:gd name="connsiteY24" fmla="*/ 607305 h 607305"/>
              <a:gd name="connsiteX25" fmla="*/ 4096573 w 9126769"/>
              <a:gd name="connsiteY25" fmla="*/ 607305 h 607305"/>
              <a:gd name="connsiteX26" fmla="*/ 3677816 w 9126769"/>
              <a:gd name="connsiteY26" fmla="*/ 607305 h 607305"/>
              <a:gd name="connsiteX27" fmla="*/ 3169816 w 9126769"/>
              <a:gd name="connsiteY27" fmla="*/ 607305 h 607305"/>
              <a:gd name="connsiteX28" fmla="*/ 2751059 w 9126769"/>
              <a:gd name="connsiteY28" fmla="*/ 607305 h 607305"/>
              <a:gd name="connsiteX29" fmla="*/ 2153816 w 9126769"/>
              <a:gd name="connsiteY29" fmla="*/ 607305 h 607305"/>
              <a:gd name="connsiteX30" fmla="*/ 1467329 w 9126769"/>
              <a:gd name="connsiteY30" fmla="*/ 607305 h 607305"/>
              <a:gd name="connsiteX31" fmla="*/ 780842 w 9126769"/>
              <a:gd name="connsiteY31" fmla="*/ 607305 h 607305"/>
              <a:gd name="connsiteX32" fmla="*/ 101220 w 9126769"/>
              <a:gd name="connsiteY32" fmla="*/ 607305 h 607305"/>
              <a:gd name="connsiteX33" fmla="*/ 0 w 9126769"/>
              <a:gd name="connsiteY33" fmla="*/ 506085 h 607305"/>
              <a:gd name="connsiteX34" fmla="*/ 0 w 9126769"/>
              <a:gd name="connsiteY34" fmla="*/ 101220 h 60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6769" h="607305" fill="none" extrusionOk="0">
                <a:moveTo>
                  <a:pt x="0" y="101220"/>
                </a:moveTo>
                <a:cubicBezTo>
                  <a:pt x="11450" y="45495"/>
                  <a:pt x="44339" y="838"/>
                  <a:pt x="101220" y="0"/>
                </a:cubicBezTo>
                <a:cubicBezTo>
                  <a:pt x="246376" y="-10899"/>
                  <a:pt x="509714" y="16728"/>
                  <a:pt x="698464" y="0"/>
                </a:cubicBezTo>
                <a:cubicBezTo>
                  <a:pt x="887214" y="-16728"/>
                  <a:pt x="1388079" y="13481"/>
                  <a:pt x="1563437" y="0"/>
                </a:cubicBezTo>
                <a:cubicBezTo>
                  <a:pt x="1738795" y="-13481"/>
                  <a:pt x="1947140" y="8825"/>
                  <a:pt x="2249924" y="0"/>
                </a:cubicBezTo>
                <a:cubicBezTo>
                  <a:pt x="2552708" y="-8825"/>
                  <a:pt x="2635297" y="16532"/>
                  <a:pt x="2847167" y="0"/>
                </a:cubicBezTo>
                <a:cubicBezTo>
                  <a:pt x="3059037" y="-16532"/>
                  <a:pt x="3294238" y="-23861"/>
                  <a:pt x="3444411" y="0"/>
                </a:cubicBezTo>
                <a:cubicBezTo>
                  <a:pt x="3594584" y="23861"/>
                  <a:pt x="3936877" y="-29082"/>
                  <a:pt x="4220141" y="0"/>
                </a:cubicBezTo>
                <a:cubicBezTo>
                  <a:pt x="4503405" y="29082"/>
                  <a:pt x="4896463" y="38309"/>
                  <a:pt x="5085115" y="0"/>
                </a:cubicBezTo>
                <a:cubicBezTo>
                  <a:pt x="5273767" y="-38309"/>
                  <a:pt x="5639143" y="13725"/>
                  <a:pt x="5860845" y="0"/>
                </a:cubicBezTo>
                <a:cubicBezTo>
                  <a:pt x="6082547" y="-13725"/>
                  <a:pt x="6371586" y="-23137"/>
                  <a:pt x="6636575" y="0"/>
                </a:cubicBezTo>
                <a:cubicBezTo>
                  <a:pt x="6901564" y="23137"/>
                  <a:pt x="7078612" y="-4794"/>
                  <a:pt x="7233818" y="0"/>
                </a:cubicBezTo>
                <a:cubicBezTo>
                  <a:pt x="7389024" y="4794"/>
                  <a:pt x="7822076" y="4976"/>
                  <a:pt x="8098792" y="0"/>
                </a:cubicBezTo>
                <a:cubicBezTo>
                  <a:pt x="8375508" y="-4976"/>
                  <a:pt x="8699738" y="5502"/>
                  <a:pt x="9025549" y="0"/>
                </a:cubicBezTo>
                <a:cubicBezTo>
                  <a:pt x="9071233" y="-1"/>
                  <a:pt x="9122361" y="56245"/>
                  <a:pt x="9126769" y="101220"/>
                </a:cubicBezTo>
                <a:cubicBezTo>
                  <a:pt x="9135093" y="242430"/>
                  <a:pt x="9121927" y="337020"/>
                  <a:pt x="9126769" y="506085"/>
                </a:cubicBezTo>
                <a:cubicBezTo>
                  <a:pt x="9135364" y="567912"/>
                  <a:pt x="9092457" y="612815"/>
                  <a:pt x="9025549" y="607305"/>
                </a:cubicBezTo>
                <a:cubicBezTo>
                  <a:pt x="8635250" y="571910"/>
                  <a:pt x="8389910" y="646737"/>
                  <a:pt x="8160576" y="607305"/>
                </a:cubicBezTo>
                <a:cubicBezTo>
                  <a:pt x="7931242" y="567873"/>
                  <a:pt x="7896044" y="594288"/>
                  <a:pt x="7741819" y="607305"/>
                </a:cubicBezTo>
                <a:cubicBezTo>
                  <a:pt x="7587594" y="620322"/>
                  <a:pt x="7482705" y="606983"/>
                  <a:pt x="7233818" y="607305"/>
                </a:cubicBezTo>
                <a:cubicBezTo>
                  <a:pt x="6984931" y="607627"/>
                  <a:pt x="6648088" y="629276"/>
                  <a:pt x="6458088" y="607305"/>
                </a:cubicBezTo>
                <a:cubicBezTo>
                  <a:pt x="6268088" y="585335"/>
                  <a:pt x="6216742" y="597972"/>
                  <a:pt x="6039331" y="607305"/>
                </a:cubicBezTo>
                <a:cubicBezTo>
                  <a:pt x="5861920" y="616638"/>
                  <a:pt x="5820970" y="587144"/>
                  <a:pt x="5620574" y="607305"/>
                </a:cubicBezTo>
                <a:cubicBezTo>
                  <a:pt x="5420178" y="627466"/>
                  <a:pt x="5306292" y="615540"/>
                  <a:pt x="5023331" y="607305"/>
                </a:cubicBezTo>
                <a:cubicBezTo>
                  <a:pt x="4740370" y="599070"/>
                  <a:pt x="4779891" y="612885"/>
                  <a:pt x="4604574" y="607305"/>
                </a:cubicBezTo>
                <a:cubicBezTo>
                  <a:pt x="4429257" y="601725"/>
                  <a:pt x="4212246" y="631984"/>
                  <a:pt x="4096573" y="607305"/>
                </a:cubicBezTo>
                <a:cubicBezTo>
                  <a:pt x="3980900" y="582626"/>
                  <a:pt x="3773501" y="589145"/>
                  <a:pt x="3677816" y="607305"/>
                </a:cubicBezTo>
                <a:cubicBezTo>
                  <a:pt x="3582131" y="625465"/>
                  <a:pt x="3301896" y="608837"/>
                  <a:pt x="3169816" y="607305"/>
                </a:cubicBezTo>
                <a:cubicBezTo>
                  <a:pt x="3037736" y="605773"/>
                  <a:pt x="2900167" y="624583"/>
                  <a:pt x="2751059" y="607305"/>
                </a:cubicBezTo>
                <a:cubicBezTo>
                  <a:pt x="2601951" y="590027"/>
                  <a:pt x="2427793" y="597281"/>
                  <a:pt x="2153816" y="607305"/>
                </a:cubicBezTo>
                <a:cubicBezTo>
                  <a:pt x="1879839" y="617329"/>
                  <a:pt x="1742404" y="620026"/>
                  <a:pt x="1467329" y="607305"/>
                </a:cubicBezTo>
                <a:cubicBezTo>
                  <a:pt x="1192254" y="594584"/>
                  <a:pt x="1077815" y="628939"/>
                  <a:pt x="780842" y="607305"/>
                </a:cubicBezTo>
                <a:cubicBezTo>
                  <a:pt x="483869" y="585671"/>
                  <a:pt x="267236" y="574945"/>
                  <a:pt x="101220" y="607305"/>
                </a:cubicBezTo>
                <a:cubicBezTo>
                  <a:pt x="51544" y="619234"/>
                  <a:pt x="9285" y="566385"/>
                  <a:pt x="0" y="506085"/>
                </a:cubicBezTo>
                <a:cubicBezTo>
                  <a:pt x="7297" y="322964"/>
                  <a:pt x="-7293" y="217166"/>
                  <a:pt x="0" y="101220"/>
                </a:cubicBezTo>
                <a:close/>
              </a:path>
              <a:path w="9126769" h="607305" stroke="0" extrusionOk="0">
                <a:moveTo>
                  <a:pt x="0" y="101220"/>
                </a:moveTo>
                <a:cubicBezTo>
                  <a:pt x="5550" y="37345"/>
                  <a:pt x="43547" y="13186"/>
                  <a:pt x="101220" y="0"/>
                </a:cubicBezTo>
                <a:cubicBezTo>
                  <a:pt x="379411" y="21894"/>
                  <a:pt x="465237" y="-9351"/>
                  <a:pt x="787707" y="0"/>
                </a:cubicBezTo>
                <a:cubicBezTo>
                  <a:pt x="1110177" y="9351"/>
                  <a:pt x="1338375" y="38437"/>
                  <a:pt x="1652680" y="0"/>
                </a:cubicBezTo>
                <a:cubicBezTo>
                  <a:pt x="1966985" y="-38437"/>
                  <a:pt x="2191567" y="-10854"/>
                  <a:pt x="2517654" y="0"/>
                </a:cubicBezTo>
                <a:cubicBezTo>
                  <a:pt x="2843741" y="10854"/>
                  <a:pt x="2941851" y="2764"/>
                  <a:pt x="3114897" y="0"/>
                </a:cubicBezTo>
                <a:cubicBezTo>
                  <a:pt x="3287943" y="-2764"/>
                  <a:pt x="3531075" y="31648"/>
                  <a:pt x="3890627" y="0"/>
                </a:cubicBezTo>
                <a:cubicBezTo>
                  <a:pt x="4250179" y="-31648"/>
                  <a:pt x="4560206" y="-23508"/>
                  <a:pt x="4755601" y="0"/>
                </a:cubicBezTo>
                <a:cubicBezTo>
                  <a:pt x="4950996" y="23508"/>
                  <a:pt x="5152394" y="-5766"/>
                  <a:pt x="5352844" y="0"/>
                </a:cubicBezTo>
                <a:cubicBezTo>
                  <a:pt x="5553294" y="5766"/>
                  <a:pt x="5732497" y="-6430"/>
                  <a:pt x="6039331" y="0"/>
                </a:cubicBezTo>
                <a:cubicBezTo>
                  <a:pt x="6346165" y="6430"/>
                  <a:pt x="6361254" y="6986"/>
                  <a:pt x="6458088" y="0"/>
                </a:cubicBezTo>
                <a:cubicBezTo>
                  <a:pt x="6554922" y="-6986"/>
                  <a:pt x="6967187" y="-17064"/>
                  <a:pt x="7233818" y="0"/>
                </a:cubicBezTo>
                <a:cubicBezTo>
                  <a:pt x="7500449" y="17064"/>
                  <a:pt x="7456042" y="19317"/>
                  <a:pt x="7652575" y="0"/>
                </a:cubicBezTo>
                <a:cubicBezTo>
                  <a:pt x="7849108" y="-19317"/>
                  <a:pt x="8018587" y="-24262"/>
                  <a:pt x="8249819" y="0"/>
                </a:cubicBezTo>
                <a:cubicBezTo>
                  <a:pt x="8481051" y="24262"/>
                  <a:pt x="8838932" y="32897"/>
                  <a:pt x="9025549" y="0"/>
                </a:cubicBezTo>
                <a:cubicBezTo>
                  <a:pt x="9072900" y="-4160"/>
                  <a:pt x="9125423" y="46510"/>
                  <a:pt x="9126769" y="101220"/>
                </a:cubicBezTo>
                <a:cubicBezTo>
                  <a:pt x="9145723" y="254222"/>
                  <a:pt x="9126812" y="357630"/>
                  <a:pt x="9126769" y="506085"/>
                </a:cubicBezTo>
                <a:cubicBezTo>
                  <a:pt x="9128006" y="553681"/>
                  <a:pt x="9091164" y="609801"/>
                  <a:pt x="9025549" y="607305"/>
                </a:cubicBezTo>
                <a:cubicBezTo>
                  <a:pt x="8831245" y="589586"/>
                  <a:pt x="8705307" y="621545"/>
                  <a:pt x="8428305" y="607305"/>
                </a:cubicBezTo>
                <a:cubicBezTo>
                  <a:pt x="8151303" y="593065"/>
                  <a:pt x="7825554" y="637999"/>
                  <a:pt x="7652575" y="607305"/>
                </a:cubicBezTo>
                <a:cubicBezTo>
                  <a:pt x="7479596" y="576612"/>
                  <a:pt x="7196381" y="585672"/>
                  <a:pt x="7055332" y="607305"/>
                </a:cubicBezTo>
                <a:cubicBezTo>
                  <a:pt x="6914283" y="628938"/>
                  <a:pt x="6726308" y="607740"/>
                  <a:pt x="6547331" y="607305"/>
                </a:cubicBezTo>
                <a:cubicBezTo>
                  <a:pt x="6368354" y="606870"/>
                  <a:pt x="6050640" y="642179"/>
                  <a:pt x="5682358" y="607305"/>
                </a:cubicBezTo>
                <a:cubicBezTo>
                  <a:pt x="5314076" y="572431"/>
                  <a:pt x="5301250" y="582977"/>
                  <a:pt x="5174358" y="607305"/>
                </a:cubicBezTo>
                <a:cubicBezTo>
                  <a:pt x="5047466" y="631633"/>
                  <a:pt x="4899012" y="582153"/>
                  <a:pt x="4666358" y="607305"/>
                </a:cubicBezTo>
                <a:cubicBezTo>
                  <a:pt x="4433704" y="632457"/>
                  <a:pt x="4077648" y="569827"/>
                  <a:pt x="3890627" y="607305"/>
                </a:cubicBezTo>
                <a:cubicBezTo>
                  <a:pt x="3703606" y="644783"/>
                  <a:pt x="3279813" y="616930"/>
                  <a:pt x="3114897" y="607305"/>
                </a:cubicBezTo>
                <a:cubicBezTo>
                  <a:pt x="2949981" y="597681"/>
                  <a:pt x="2626856" y="616303"/>
                  <a:pt x="2339167" y="607305"/>
                </a:cubicBezTo>
                <a:cubicBezTo>
                  <a:pt x="2051478" y="598308"/>
                  <a:pt x="1955384" y="607154"/>
                  <a:pt x="1831167" y="607305"/>
                </a:cubicBezTo>
                <a:cubicBezTo>
                  <a:pt x="1706950" y="607456"/>
                  <a:pt x="1331305" y="633892"/>
                  <a:pt x="1144680" y="607305"/>
                </a:cubicBezTo>
                <a:cubicBezTo>
                  <a:pt x="958055" y="580718"/>
                  <a:pt x="576649" y="583020"/>
                  <a:pt x="101220" y="607305"/>
                </a:cubicBezTo>
                <a:cubicBezTo>
                  <a:pt x="45981" y="603342"/>
                  <a:pt x="-470" y="566177"/>
                  <a:pt x="0" y="506085"/>
                </a:cubicBezTo>
                <a:cubicBezTo>
                  <a:pt x="-346" y="348098"/>
                  <a:pt x="-18354" y="254501"/>
                  <a:pt x="0" y="1012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مؤشر رئيسي على كفاءة الشركة في استخدام أصولها لتحقيق الإيرادات والنمو، وهو أداة هامة للإدارة في التخطيط واتخاذ القرارات الاستراتيجية.</a:t>
            </a:r>
            <a:endParaRPr lang="en-US" sz="14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040B5B-37C4-4B2A-F75B-AC2AF7B92BEF}"/>
              </a:ext>
            </a:extLst>
          </p:cNvPr>
          <p:cNvSpPr/>
          <p:nvPr/>
        </p:nvSpPr>
        <p:spPr>
          <a:xfrm>
            <a:off x="3267027" y="215734"/>
            <a:ext cx="922023" cy="402101"/>
          </a:xfrm>
          <a:custGeom>
            <a:avLst/>
            <a:gdLst>
              <a:gd name="connsiteX0" fmla="*/ 0 w 922023"/>
              <a:gd name="connsiteY0" fmla="*/ 67018 h 402101"/>
              <a:gd name="connsiteX1" fmla="*/ 67018 w 922023"/>
              <a:gd name="connsiteY1" fmla="*/ 0 h 402101"/>
              <a:gd name="connsiteX2" fmla="*/ 445252 w 922023"/>
              <a:gd name="connsiteY2" fmla="*/ 0 h 402101"/>
              <a:gd name="connsiteX3" fmla="*/ 855005 w 922023"/>
              <a:gd name="connsiteY3" fmla="*/ 0 h 402101"/>
              <a:gd name="connsiteX4" fmla="*/ 922023 w 922023"/>
              <a:gd name="connsiteY4" fmla="*/ 67018 h 402101"/>
              <a:gd name="connsiteX5" fmla="*/ 922023 w 922023"/>
              <a:gd name="connsiteY5" fmla="*/ 335083 h 402101"/>
              <a:gd name="connsiteX6" fmla="*/ 855005 w 922023"/>
              <a:gd name="connsiteY6" fmla="*/ 402101 h 402101"/>
              <a:gd name="connsiteX7" fmla="*/ 476771 w 922023"/>
              <a:gd name="connsiteY7" fmla="*/ 402101 h 402101"/>
              <a:gd name="connsiteX8" fmla="*/ 67018 w 922023"/>
              <a:gd name="connsiteY8" fmla="*/ 402101 h 402101"/>
              <a:gd name="connsiteX9" fmla="*/ 0 w 922023"/>
              <a:gd name="connsiteY9" fmla="*/ 335083 h 402101"/>
              <a:gd name="connsiteX10" fmla="*/ 0 w 922023"/>
              <a:gd name="connsiteY10" fmla="*/ 67018 h 4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2023" h="402101" fill="none" extrusionOk="0">
                <a:moveTo>
                  <a:pt x="0" y="67018"/>
                </a:moveTo>
                <a:cubicBezTo>
                  <a:pt x="-368" y="30759"/>
                  <a:pt x="27841" y="1318"/>
                  <a:pt x="67018" y="0"/>
                </a:cubicBezTo>
                <a:cubicBezTo>
                  <a:pt x="145562" y="-5254"/>
                  <a:pt x="303660" y="-16510"/>
                  <a:pt x="445252" y="0"/>
                </a:cubicBezTo>
                <a:cubicBezTo>
                  <a:pt x="586844" y="16510"/>
                  <a:pt x="666037" y="-7872"/>
                  <a:pt x="855005" y="0"/>
                </a:cubicBezTo>
                <a:cubicBezTo>
                  <a:pt x="892960" y="-6326"/>
                  <a:pt x="929826" y="32010"/>
                  <a:pt x="922023" y="67018"/>
                </a:cubicBezTo>
                <a:cubicBezTo>
                  <a:pt x="920905" y="155083"/>
                  <a:pt x="926449" y="208632"/>
                  <a:pt x="922023" y="335083"/>
                </a:cubicBezTo>
                <a:cubicBezTo>
                  <a:pt x="916481" y="371552"/>
                  <a:pt x="895612" y="400334"/>
                  <a:pt x="855005" y="402101"/>
                </a:cubicBezTo>
                <a:cubicBezTo>
                  <a:pt x="693928" y="386947"/>
                  <a:pt x="596755" y="418654"/>
                  <a:pt x="476771" y="402101"/>
                </a:cubicBezTo>
                <a:cubicBezTo>
                  <a:pt x="356787" y="385548"/>
                  <a:pt x="198535" y="384935"/>
                  <a:pt x="67018" y="402101"/>
                </a:cubicBezTo>
                <a:cubicBezTo>
                  <a:pt x="26109" y="407583"/>
                  <a:pt x="7929" y="371133"/>
                  <a:pt x="0" y="335083"/>
                </a:cubicBezTo>
                <a:cubicBezTo>
                  <a:pt x="5705" y="222497"/>
                  <a:pt x="-1046" y="138905"/>
                  <a:pt x="0" y="67018"/>
                </a:cubicBezTo>
                <a:close/>
              </a:path>
              <a:path w="922023" h="402101" stroke="0" extrusionOk="0">
                <a:moveTo>
                  <a:pt x="0" y="67018"/>
                </a:moveTo>
                <a:cubicBezTo>
                  <a:pt x="1413" y="27975"/>
                  <a:pt x="29022" y="7321"/>
                  <a:pt x="67018" y="0"/>
                </a:cubicBezTo>
                <a:cubicBezTo>
                  <a:pt x="233471" y="-10430"/>
                  <a:pt x="331541" y="4912"/>
                  <a:pt x="461012" y="0"/>
                </a:cubicBezTo>
                <a:cubicBezTo>
                  <a:pt x="590483" y="-4912"/>
                  <a:pt x="683984" y="11159"/>
                  <a:pt x="855005" y="0"/>
                </a:cubicBezTo>
                <a:cubicBezTo>
                  <a:pt x="891392" y="-692"/>
                  <a:pt x="924583" y="28934"/>
                  <a:pt x="922023" y="67018"/>
                </a:cubicBezTo>
                <a:cubicBezTo>
                  <a:pt x="924112" y="176286"/>
                  <a:pt x="932354" y="238411"/>
                  <a:pt x="922023" y="335083"/>
                </a:cubicBezTo>
                <a:cubicBezTo>
                  <a:pt x="920135" y="374713"/>
                  <a:pt x="897308" y="400987"/>
                  <a:pt x="855005" y="402101"/>
                </a:cubicBezTo>
                <a:cubicBezTo>
                  <a:pt x="757209" y="401931"/>
                  <a:pt x="569787" y="410699"/>
                  <a:pt x="476771" y="402101"/>
                </a:cubicBezTo>
                <a:cubicBezTo>
                  <a:pt x="383755" y="393503"/>
                  <a:pt x="198958" y="393202"/>
                  <a:pt x="67018" y="402101"/>
                </a:cubicBezTo>
                <a:cubicBezTo>
                  <a:pt x="31790" y="404886"/>
                  <a:pt x="-1308" y="378060"/>
                  <a:pt x="0" y="335083"/>
                </a:cubicBezTo>
                <a:cubicBezTo>
                  <a:pt x="8434" y="229368"/>
                  <a:pt x="-6789" y="169436"/>
                  <a:pt x="0" y="670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أرباح</a:t>
            </a:r>
            <a:endParaRPr lang="en-US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1B7A9C-C81C-3538-395E-0C4BDE95E323}"/>
              </a:ext>
            </a:extLst>
          </p:cNvPr>
          <p:cNvSpPr/>
          <p:nvPr/>
        </p:nvSpPr>
        <p:spPr>
          <a:xfrm>
            <a:off x="670866" y="2842782"/>
            <a:ext cx="9295292" cy="778879"/>
          </a:xfrm>
          <a:custGeom>
            <a:avLst/>
            <a:gdLst>
              <a:gd name="connsiteX0" fmla="*/ 0 w 9295292"/>
              <a:gd name="connsiteY0" fmla="*/ 129816 h 778879"/>
              <a:gd name="connsiteX1" fmla="*/ 129816 w 9295292"/>
              <a:gd name="connsiteY1" fmla="*/ 0 h 778879"/>
              <a:gd name="connsiteX2" fmla="*/ 734510 w 9295292"/>
              <a:gd name="connsiteY2" fmla="*/ 0 h 778879"/>
              <a:gd name="connsiteX3" fmla="*/ 1610274 w 9295292"/>
              <a:gd name="connsiteY3" fmla="*/ 0 h 778879"/>
              <a:gd name="connsiteX4" fmla="*/ 2305325 w 9295292"/>
              <a:gd name="connsiteY4" fmla="*/ 0 h 778879"/>
              <a:gd name="connsiteX5" fmla="*/ 2910019 w 9295292"/>
              <a:gd name="connsiteY5" fmla="*/ 0 h 778879"/>
              <a:gd name="connsiteX6" fmla="*/ 3514713 w 9295292"/>
              <a:gd name="connsiteY6" fmla="*/ 0 h 778879"/>
              <a:gd name="connsiteX7" fmla="*/ 4300121 w 9295292"/>
              <a:gd name="connsiteY7" fmla="*/ 0 h 778879"/>
              <a:gd name="connsiteX8" fmla="*/ 5175885 w 9295292"/>
              <a:gd name="connsiteY8" fmla="*/ 0 h 778879"/>
              <a:gd name="connsiteX9" fmla="*/ 5961292 w 9295292"/>
              <a:gd name="connsiteY9" fmla="*/ 0 h 778879"/>
              <a:gd name="connsiteX10" fmla="*/ 6746699 w 9295292"/>
              <a:gd name="connsiteY10" fmla="*/ 0 h 778879"/>
              <a:gd name="connsiteX11" fmla="*/ 7351393 w 9295292"/>
              <a:gd name="connsiteY11" fmla="*/ 0 h 778879"/>
              <a:gd name="connsiteX12" fmla="*/ 8227157 w 9295292"/>
              <a:gd name="connsiteY12" fmla="*/ 0 h 778879"/>
              <a:gd name="connsiteX13" fmla="*/ 9165476 w 9295292"/>
              <a:gd name="connsiteY13" fmla="*/ 0 h 778879"/>
              <a:gd name="connsiteX14" fmla="*/ 9295292 w 9295292"/>
              <a:gd name="connsiteY14" fmla="*/ 129816 h 778879"/>
              <a:gd name="connsiteX15" fmla="*/ 9295292 w 9295292"/>
              <a:gd name="connsiteY15" fmla="*/ 649063 h 778879"/>
              <a:gd name="connsiteX16" fmla="*/ 9165476 w 9295292"/>
              <a:gd name="connsiteY16" fmla="*/ 778879 h 778879"/>
              <a:gd name="connsiteX17" fmla="*/ 8289712 w 9295292"/>
              <a:gd name="connsiteY17" fmla="*/ 778879 h 778879"/>
              <a:gd name="connsiteX18" fmla="*/ 7865731 w 9295292"/>
              <a:gd name="connsiteY18" fmla="*/ 778879 h 778879"/>
              <a:gd name="connsiteX19" fmla="*/ 7351393 w 9295292"/>
              <a:gd name="connsiteY19" fmla="*/ 778879 h 778879"/>
              <a:gd name="connsiteX20" fmla="*/ 6565986 w 9295292"/>
              <a:gd name="connsiteY20" fmla="*/ 778879 h 778879"/>
              <a:gd name="connsiteX21" fmla="*/ 6142005 w 9295292"/>
              <a:gd name="connsiteY21" fmla="*/ 778879 h 778879"/>
              <a:gd name="connsiteX22" fmla="*/ 5718024 w 9295292"/>
              <a:gd name="connsiteY22" fmla="*/ 778879 h 778879"/>
              <a:gd name="connsiteX23" fmla="*/ 5113330 w 9295292"/>
              <a:gd name="connsiteY23" fmla="*/ 778879 h 778879"/>
              <a:gd name="connsiteX24" fmla="*/ 4689349 w 9295292"/>
              <a:gd name="connsiteY24" fmla="*/ 778879 h 778879"/>
              <a:gd name="connsiteX25" fmla="*/ 4175011 w 9295292"/>
              <a:gd name="connsiteY25" fmla="*/ 778879 h 778879"/>
              <a:gd name="connsiteX26" fmla="*/ 3751031 w 9295292"/>
              <a:gd name="connsiteY26" fmla="*/ 778879 h 778879"/>
              <a:gd name="connsiteX27" fmla="*/ 3236693 w 9295292"/>
              <a:gd name="connsiteY27" fmla="*/ 778879 h 778879"/>
              <a:gd name="connsiteX28" fmla="*/ 2812712 w 9295292"/>
              <a:gd name="connsiteY28" fmla="*/ 778879 h 778879"/>
              <a:gd name="connsiteX29" fmla="*/ 2208018 w 9295292"/>
              <a:gd name="connsiteY29" fmla="*/ 778879 h 778879"/>
              <a:gd name="connsiteX30" fmla="*/ 1512967 w 9295292"/>
              <a:gd name="connsiteY30" fmla="*/ 778879 h 778879"/>
              <a:gd name="connsiteX31" fmla="*/ 817916 w 9295292"/>
              <a:gd name="connsiteY31" fmla="*/ 778879 h 778879"/>
              <a:gd name="connsiteX32" fmla="*/ 129816 w 9295292"/>
              <a:gd name="connsiteY32" fmla="*/ 778879 h 778879"/>
              <a:gd name="connsiteX33" fmla="*/ 0 w 9295292"/>
              <a:gd name="connsiteY33" fmla="*/ 649063 h 778879"/>
              <a:gd name="connsiteX34" fmla="*/ 0 w 9295292"/>
              <a:gd name="connsiteY34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95292" h="778879" fill="none" extrusionOk="0">
                <a:moveTo>
                  <a:pt x="0" y="129816"/>
                </a:moveTo>
                <a:cubicBezTo>
                  <a:pt x="8064" y="58245"/>
                  <a:pt x="50809" y="6259"/>
                  <a:pt x="129816" y="0"/>
                </a:cubicBezTo>
                <a:cubicBezTo>
                  <a:pt x="345598" y="-24039"/>
                  <a:pt x="596171" y="9498"/>
                  <a:pt x="734510" y="0"/>
                </a:cubicBezTo>
                <a:cubicBezTo>
                  <a:pt x="872849" y="-9498"/>
                  <a:pt x="1329501" y="-5698"/>
                  <a:pt x="1610274" y="0"/>
                </a:cubicBezTo>
                <a:cubicBezTo>
                  <a:pt x="1891047" y="5698"/>
                  <a:pt x="1961883" y="-32498"/>
                  <a:pt x="2305325" y="0"/>
                </a:cubicBezTo>
                <a:cubicBezTo>
                  <a:pt x="2648767" y="32498"/>
                  <a:pt x="2715105" y="9803"/>
                  <a:pt x="2910019" y="0"/>
                </a:cubicBezTo>
                <a:cubicBezTo>
                  <a:pt x="3104933" y="-9803"/>
                  <a:pt x="3244962" y="-29594"/>
                  <a:pt x="3514713" y="0"/>
                </a:cubicBezTo>
                <a:cubicBezTo>
                  <a:pt x="3784464" y="29594"/>
                  <a:pt x="3989592" y="-25339"/>
                  <a:pt x="4300121" y="0"/>
                </a:cubicBezTo>
                <a:cubicBezTo>
                  <a:pt x="4610650" y="25339"/>
                  <a:pt x="4802707" y="-12234"/>
                  <a:pt x="5175885" y="0"/>
                </a:cubicBezTo>
                <a:cubicBezTo>
                  <a:pt x="5549063" y="12234"/>
                  <a:pt x="5675862" y="12072"/>
                  <a:pt x="5961292" y="0"/>
                </a:cubicBezTo>
                <a:cubicBezTo>
                  <a:pt x="6246722" y="-12072"/>
                  <a:pt x="6556529" y="17331"/>
                  <a:pt x="6746699" y="0"/>
                </a:cubicBezTo>
                <a:cubicBezTo>
                  <a:pt x="6936869" y="-17331"/>
                  <a:pt x="7125389" y="1731"/>
                  <a:pt x="7351393" y="0"/>
                </a:cubicBezTo>
                <a:cubicBezTo>
                  <a:pt x="7577397" y="-1731"/>
                  <a:pt x="7855485" y="12940"/>
                  <a:pt x="8227157" y="0"/>
                </a:cubicBezTo>
                <a:cubicBezTo>
                  <a:pt x="8598829" y="-12940"/>
                  <a:pt x="8939035" y="41688"/>
                  <a:pt x="9165476" y="0"/>
                </a:cubicBezTo>
                <a:cubicBezTo>
                  <a:pt x="9226914" y="-1"/>
                  <a:pt x="9289004" y="73708"/>
                  <a:pt x="9295292" y="129816"/>
                </a:cubicBezTo>
                <a:cubicBezTo>
                  <a:pt x="9275347" y="305034"/>
                  <a:pt x="9289062" y="466694"/>
                  <a:pt x="9295292" y="649063"/>
                </a:cubicBezTo>
                <a:cubicBezTo>
                  <a:pt x="9303673" y="726535"/>
                  <a:pt x="9241965" y="781279"/>
                  <a:pt x="9165476" y="778879"/>
                </a:cubicBezTo>
                <a:cubicBezTo>
                  <a:pt x="8943822" y="755414"/>
                  <a:pt x="8649738" y="746940"/>
                  <a:pt x="8289712" y="778879"/>
                </a:cubicBezTo>
                <a:cubicBezTo>
                  <a:pt x="7929686" y="810818"/>
                  <a:pt x="8061546" y="790407"/>
                  <a:pt x="7865731" y="778879"/>
                </a:cubicBezTo>
                <a:cubicBezTo>
                  <a:pt x="7669916" y="767351"/>
                  <a:pt x="7483749" y="758619"/>
                  <a:pt x="7351393" y="778879"/>
                </a:cubicBezTo>
                <a:cubicBezTo>
                  <a:pt x="7219037" y="799139"/>
                  <a:pt x="6734799" y="775811"/>
                  <a:pt x="6565986" y="778879"/>
                </a:cubicBezTo>
                <a:cubicBezTo>
                  <a:pt x="6397173" y="781947"/>
                  <a:pt x="6283600" y="765345"/>
                  <a:pt x="6142005" y="778879"/>
                </a:cubicBezTo>
                <a:cubicBezTo>
                  <a:pt x="6000410" y="792413"/>
                  <a:pt x="5851995" y="794776"/>
                  <a:pt x="5718024" y="778879"/>
                </a:cubicBezTo>
                <a:cubicBezTo>
                  <a:pt x="5584053" y="762982"/>
                  <a:pt x="5331809" y="773940"/>
                  <a:pt x="5113330" y="778879"/>
                </a:cubicBezTo>
                <a:cubicBezTo>
                  <a:pt x="4894851" y="783818"/>
                  <a:pt x="4825992" y="782690"/>
                  <a:pt x="4689349" y="778879"/>
                </a:cubicBezTo>
                <a:cubicBezTo>
                  <a:pt x="4552706" y="775068"/>
                  <a:pt x="4366450" y="786235"/>
                  <a:pt x="4175011" y="778879"/>
                </a:cubicBezTo>
                <a:cubicBezTo>
                  <a:pt x="3983572" y="771523"/>
                  <a:pt x="3850806" y="769074"/>
                  <a:pt x="3751031" y="778879"/>
                </a:cubicBezTo>
                <a:cubicBezTo>
                  <a:pt x="3651256" y="788684"/>
                  <a:pt x="3453979" y="787534"/>
                  <a:pt x="3236693" y="778879"/>
                </a:cubicBezTo>
                <a:cubicBezTo>
                  <a:pt x="3019407" y="770224"/>
                  <a:pt x="2974184" y="796400"/>
                  <a:pt x="2812712" y="778879"/>
                </a:cubicBezTo>
                <a:cubicBezTo>
                  <a:pt x="2651240" y="761358"/>
                  <a:pt x="2469469" y="799165"/>
                  <a:pt x="2208018" y="778879"/>
                </a:cubicBezTo>
                <a:cubicBezTo>
                  <a:pt x="1946567" y="758593"/>
                  <a:pt x="1688317" y="795877"/>
                  <a:pt x="1512967" y="778879"/>
                </a:cubicBezTo>
                <a:cubicBezTo>
                  <a:pt x="1337617" y="761881"/>
                  <a:pt x="980941" y="751399"/>
                  <a:pt x="817916" y="778879"/>
                </a:cubicBezTo>
                <a:cubicBezTo>
                  <a:pt x="654891" y="806359"/>
                  <a:pt x="441885" y="795642"/>
                  <a:pt x="129816" y="778879"/>
                </a:cubicBezTo>
                <a:cubicBezTo>
                  <a:pt x="61209" y="784796"/>
                  <a:pt x="15795" y="728240"/>
                  <a:pt x="0" y="649063"/>
                </a:cubicBezTo>
                <a:cubicBezTo>
                  <a:pt x="-2415" y="478301"/>
                  <a:pt x="16455" y="289959"/>
                  <a:pt x="0" y="129816"/>
                </a:cubicBezTo>
                <a:close/>
              </a:path>
              <a:path w="9295292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445998" y="23619"/>
                  <a:pt x="572627" y="-22066"/>
                  <a:pt x="824867" y="0"/>
                </a:cubicBezTo>
                <a:cubicBezTo>
                  <a:pt x="1077107" y="22066"/>
                  <a:pt x="1287614" y="-12014"/>
                  <a:pt x="1700631" y="0"/>
                </a:cubicBezTo>
                <a:cubicBezTo>
                  <a:pt x="2113648" y="12014"/>
                  <a:pt x="2290727" y="3790"/>
                  <a:pt x="2576395" y="0"/>
                </a:cubicBezTo>
                <a:cubicBezTo>
                  <a:pt x="2862063" y="-3790"/>
                  <a:pt x="2888866" y="5963"/>
                  <a:pt x="3181089" y="0"/>
                </a:cubicBezTo>
                <a:cubicBezTo>
                  <a:pt x="3473312" y="-5963"/>
                  <a:pt x="3615697" y="-32531"/>
                  <a:pt x="3966496" y="0"/>
                </a:cubicBezTo>
                <a:cubicBezTo>
                  <a:pt x="4317295" y="32531"/>
                  <a:pt x="4500301" y="39700"/>
                  <a:pt x="4842260" y="0"/>
                </a:cubicBezTo>
                <a:cubicBezTo>
                  <a:pt x="5184219" y="-39700"/>
                  <a:pt x="5226279" y="354"/>
                  <a:pt x="5446954" y="0"/>
                </a:cubicBezTo>
                <a:cubicBezTo>
                  <a:pt x="5667629" y="-354"/>
                  <a:pt x="5852889" y="30240"/>
                  <a:pt x="6142005" y="0"/>
                </a:cubicBezTo>
                <a:cubicBezTo>
                  <a:pt x="6431121" y="-30240"/>
                  <a:pt x="6406627" y="6439"/>
                  <a:pt x="6565986" y="0"/>
                </a:cubicBezTo>
                <a:cubicBezTo>
                  <a:pt x="6725345" y="-6439"/>
                  <a:pt x="6969005" y="29521"/>
                  <a:pt x="7351393" y="0"/>
                </a:cubicBezTo>
                <a:cubicBezTo>
                  <a:pt x="7733781" y="-29521"/>
                  <a:pt x="7597670" y="-281"/>
                  <a:pt x="7775374" y="0"/>
                </a:cubicBezTo>
                <a:cubicBezTo>
                  <a:pt x="7953078" y="281"/>
                  <a:pt x="8228578" y="-23074"/>
                  <a:pt x="8380069" y="0"/>
                </a:cubicBezTo>
                <a:cubicBezTo>
                  <a:pt x="8531560" y="23074"/>
                  <a:pt x="8918196" y="-912"/>
                  <a:pt x="9165476" y="0"/>
                </a:cubicBezTo>
                <a:cubicBezTo>
                  <a:pt x="9232284" y="-2377"/>
                  <a:pt x="9285060" y="67180"/>
                  <a:pt x="9295292" y="129816"/>
                </a:cubicBezTo>
                <a:cubicBezTo>
                  <a:pt x="9271753" y="239676"/>
                  <a:pt x="9282018" y="479168"/>
                  <a:pt x="9295292" y="649063"/>
                </a:cubicBezTo>
                <a:cubicBezTo>
                  <a:pt x="9296364" y="713560"/>
                  <a:pt x="9250706" y="782357"/>
                  <a:pt x="9165476" y="778879"/>
                </a:cubicBezTo>
                <a:cubicBezTo>
                  <a:pt x="8900890" y="775007"/>
                  <a:pt x="8783661" y="780944"/>
                  <a:pt x="8560782" y="778879"/>
                </a:cubicBezTo>
                <a:cubicBezTo>
                  <a:pt x="8337903" y="776814"/>
                  <a:pt x="8086413" y="756407"/>
                  <a:pt x="7775374" y="778879"/>
                </a:cubicBezTo>
                <a:cubicBezTo>
                  <a:pt x="7464335" y="801351"/>
                  <a:pt x="7427743" y="785406"/>
                  <a:pt x="7170680" y="778879"/>
                </a:cubicBezTo>
                <a:cubicBezTo>
                  <a:pt x="6913617" y="772352"/>
                  <a:pt x="6767905" y="771306"/>
                  <a:pt x="6656343" y="778879"/>
                </a:cubicBezTo>
                <a:cubicBezTo>
                  <a:pt x="6544781" y="786452"/>
                  <a:pt x="5998387" y="803365"/>
                  <a:pt x="5780579" y="778879"/>
                </a:cubicBezTo>
                <a:cubicBezTo>
                  <a:pt x="5562771" y="754393"/>
                  <a:pt x="5433299" y="785617"/>
                  <a:pt x="5266241" y="778879"/>
                </a:cubicBezTo>
                <a:cubicBezTo>
                  <a:pt x="5099183" y="772141"/>
                  <a:pt x="4920629" y="785748"/>
                  <a:pt x="4751904" y="778879"/>
                </a:cubicBezTo>
                <a:cubicBezTo>
                  <a:pt x="4583179" y="772010"/>
                  <a:pt x="4232237" y="781729"/>
                  <a:pt x="3966496" y="778879"/>
                </a:cubicBezTo>
                <a:cubicBezTo>
                  <a:pt x="3700755" y="776029"/>
                  <a:pt x="3415707" y="776214"/>
                  <a:pt x="3181089" y="778879"/>
                </a:cubicBezTo>
                <a:cubicBezTo>
                  <a:pt x="2946471" y="781544"/>
                  <a:pt x="2741461" y="785297"/>
                  <a:pt x="2395682" y="778879"/>
                </a:cubicBezTo>
                <a:cubicBezTo>
                  <a:pt x="2049903" y="772461"/>
                  <a:pt x="2036814" y="791535"/>
                  <a:pt x="1881344" y="778879"/>
                </a:cubicBezTo>
                <a:cubicBezTo>
                  <a:pt x="1725874" y="766223"/>
                  <a:pt x="1393128" y="812537"/>
                  <a:pt x="1186293" y="778879"/>
                </a:cubicBezTo>
                <a:cubicBezTo>
                  <a:pt x="979458" y="745221"/>
                  <a:pt x="596967" y="729378"/>
                  <a:pt x="129816" y="778879"/>
                </a:cubicBezTo>
                <a:cubicBezTo>
                  <a:pt x="61051" y="761368"/>
                  <a:pt x="-1637" y="735345"/>
                  <a:pt x="0" y="649063"/>
                </a:cubicBezTo>
                <a:cubicBezTo>
                  <a:pt x="14848" y="424403"/>
                  <a:pt x="-5666" y="285898"/>
                  <a:pt x="0" y="129816"/>
                </a:cubicBezTo>
                <a:close/>
              </a:path>
            </a:pathLst>
          </a:cu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00B0F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زيادة معدل دوران الأصول تعني أن الشركة </a:t>
            </a:r>
            <a:r>
              <a:rPr lang="ar-EG" sz="14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تحقق المزيد من الإيرادات مقابل كل وحدة من الأصول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يمكن أن يعزز الربحية بشكل عام.</a:t>
            </a:r>
            <a:endParaRPr lang="en-US" sz="14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62AE4E-339E-E004-0D94-C8D8B4D21D7F}"/>
              </a:ext>
            </a:extLst>
          </p:cNvPr>
          <p:cNvSpPr/>
          <p:nvPr/>
        </p:nvSpPr>
        <p:spPr>
          <a:xfrm>
            <a:off x="905133" y="3888823"/>
            <a:ext cx="9410586" cy="778879"/>
          </a:xfrm>
          <a:custGeom>
            <a:avLst/>
            <a:gdLst>
              <a:gd name="connsiteX0" fmla="*/ 0 w 9410586"/>
              <a:gd name="connsiteY0" fmla="*/ 129816 h 778879"/>
              <a:gd name="connsiteX1" fmla="*/ 129816 w 9410586"/>
              <a:gd name="connsiteY1" fmla="*/ 0 h 778879"/>
              <a:gd name="connsiteX2" fmla="*/ 783456 w 9410586"/>
              <a:gd name="connsiteY2" fmla="*/ 0 h 778879"/>
              <a:gd name="connsiteX3" fmla="*/ 1345586 w 9410586"/>
              <a:gd name="connsiteY3" fmla="*/ 0 h 778879"/>
              <a:gd name="connsiteX4" fmla="*/ 2090735 w 9410586"/>
              <a:gd name="connsiteY4" fmla="*/ 0 h 778879"/>
              <a:gd name="connsiteX5" fmla="*/ 2927393 w 9410586"/>
              <a:gd name="connsiteY5" fmla="*/ 0 h 778879"/>
              <a:gd name="connsiteX6" fmla="*/ 3672542 w 9410586"/>
              <a:gd name="connsiteY6" fmla="*/ 0 h 778879"/>
              <a:gd name="connsiteX7" fmla="*/ 4417692 w 9410586"/>
              <a:gd name="connsiteY7" fmla="*/ 0 h 778879"/>
              <a:gd name="connsiteX8" fmla="*/ 4979822 w 9410586"/>
              <a:gd name="connsiteY8" fmla="*/ 0 h 778879"/>
              <a:gd name="connsiteX9" fmla="*/ 5816480 w 9410586"/>
              <a:gd name="connsiteY9" fmla="*/ 0 h 778879"/>
              <a:gd name="connsiteX10" fmla="*/ 6653139 w 9410586"/>
              <a:gd name="connsiteY10" fmla="*/ 0 h 778879"/>
              <a:gd name="connsiteX11" fmla="*/ 7032250 w 9410586"/>
              <a:gd name="connsiteY11" fmla="*/ 0 h 778879"/>
              <a:gd name="connsiteX12" fmla="*/ 7868909 w 9410586"/>
              <a:gd name="connsiteY12" fmla="*/ 0 h 778879"/>
              <a:gd name="connsiteX13" fmla="*/ 8431039 w 9410586"/>
              <a:gd name="connsiteY13" fmla="*/ 0 h 778879"/>
              <a:gd name="connsiteX14" fmla="*/ 9280770 w 9410586"/>
              <a:gd name="connsiteY14" fmla="*/ 0 h 778879"/>
              <a:gd name="connsiteX15" fmla="*/ 9410586 w 9410586"/>
              <a:gd name="connsiteY15" fmla="*/ 129816 h 778879"/>
              <a:gd name="connsiteX16" fmla="*/ 9410586 w 9410586"/>
              <a:gd name="connsiteY16" fmla="*/ 649063 h 778879"/>
              <a:gd name="connsiteX17" fmla="*/ 9280770 w 9410586"/>
              <a:gd name="connsiteY17" fmla="*/ 778879 h 778879"/>
              <a:gd name="connsiteX18" fmla="*/ 8810150 w 9410586"/>
              <a:gd name="connsiteY18" fmla="*/ 778879 h 778879"/>
              <a:gd name="connsiteX19" fmla="*/ 8431039 w 9410586"/>
              <a:gd name="connsiteY19" fmla="*/ 778879 h 778879"/>
              <a:gd name="connsiteX20" fmla="*/ 7868909 w 9410586"/>
              <a:gd name="connsiteY20" fmla="*/ 778879 h 778879"/>
              <a:gd name="connsiteX21" fmla="*/ 7489798 w 9410586"/>
              <a:gd name="connsiteY21" fmla="*/ 778879 h 778879"/>
              <a:gd name="connsiteX22" fmla="*/ 7019177 w 9410586"/>
              <a:gd name="connsiteY22" fmla="*/ 778879 h 778879"/>
              <a:gd name="connsiteX23" fmla="*/ 6640066 w 9410586"/>
              <a:gd name="connsiteY23" fmla="*/ 778879 h 778879"/>
              <a:gd name="connsiteX24" fmla="*/ 6169446 w 9410586"/>
              <a:gd name="connsiteY24" fmla="*/ 778879 h 778879"/>
              <a:gd name="connsiteX25" fmla="*/ 5790335 w 9410586"/>
              <a:gd name="connsiteY25" fmla="*/ 778879 h 778879"/>
              <a:gd name="connsiteX26" fmla="*/ 5228205 w 9410586"/>
              <a:gd name="connsiteY26" fmla="*/ 778879 h 778879"/>
              <a:gd name="connsiteX27" fmla="*/ 4574565 w 9410586"/>
              <a:gd name="connsiteY27" fmla="*/ 778879 h 778879"/>
              <a:gd name="connsiteX28" fmla="*/ 3920926 w 9410586"/>
              <a:gd name="connsiteY28" fmla="*/ 778879 h 778879"/>
              <a:gd name="connsiteX29" fmla="*/ 3175776 w 9410586"/>
              <a:gd name="connsiteY29" fmla="*/ 778879 h 778879"/>
              <a:gd name="connsiteX30" fmla="*/ 2796665 w 9410586"/>
              <a:gd name="connsiteY30" fmla="*/ 778879 h 778879"/>
              <a:gd name="connsiteX31" fmla="*/ 2326045 w 9410586"/>
              <a:gd name="connsiteY31" fmla="*/ 778879 h 778879"/>
              <a:gd name="connsiteX32" fmla="*/ 1489386 w 9410586"/>
              <a:gd name="connsiteY32" fmla="*/ 778879 h 778879"/>
              <a:gd name="connsiteX33" fmla="*/ 1110275 w 9410586"/>
              <a:gd name="connsiteY33" fmla="*/ 778879 h 778879"/>
              <a:gd name="connsiteX34" fmla="*/ 129816 w 9410586"/>
              <a:gd name="connsiteY34" fmla="*/ 778879 h 778879"/>
              <a:gd name="connsiteX35" fmla="*/ 0 w 9410586"/>
              <a:gd name="connsiteY35" fmla="*/ 649063 h 778879"/>
              <a:gd name="connsiteX36" fmla="*/ 0 w 9410586"/>
              <a:gd name="connsiteY36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10586" h="778879" fill="none" extrusionOk="0">
                <a:moveTo>
                  <a:pt x="0" y="129816"/>
                </a:moveTo>
                <a:cubicBezTo>
                  <a:pt x="-9187" y="70642"/>
                  <a:pt x="50021" y="5101"/>
                  <a:pt x="129816" y="0"/>
                </a:cubicBezTo>
                <a:cubicBezTo>
                  <a:pt x="295599" y="5390"/>
                  <a:pt x="500278" y="-15986"/>
                  <a:pt x="783456" y="0"/>
                </a:cubicBezTo>
                <a:cubicBezTo>
                  <a:pt x="1066634" y="15986"/>
                  <a:pt x="1110983" y="4128"/>
                  <a:pt x="1345586" y="0"/>
                </a:cubicBezTo>
                <a:cubicBezTo>
                  <a:pt x="1580189" y="-4128"/>
                  <a:pt x="1832401" y="22706"/>
                  <a:pt x="2090735" y="0"/>
                </a:cubicBezTo>
                <a:cubicBezTo>
                  <a:pt x="2349069" y="-22706"/>
                  <a:pt x="2712942" y="2593"/>
                  <a:pt x="2927393" y="0"/>
                </a:cubicBezTo>
                <a:cubicBezTo>
                  <a:pt x="3141844" y="-2593"/>
                  <a:pt x="3338440" y="-14705"/>
                  <a:pt x="3672542" y="0"/>
                </a:cubicBezTo>
                <a:cubicBezTo>
                  <a:pt x="4006644" y="14705"/>
                  <a:pt x="4131299" y="22012"/>
                  <a:pt x="4417692" y="0"/>
                </a:cubicBezTo>
                <a:cubicBezTo>
                  <a:pt x="4704085" y="-22012"/>
                  <a:pt x="4775589" y="-4774"/>
                  <a:pt x="4979822" y="0"/>
                </a:cubicBezTo>
                <a:cubicBezTo>
                  <a:pt x="5184055" y="4774"/>
                  <a:pt x="5405943" y="-27492"/>
                  <a:pt x="5816480" y="0"/>
                </a:cubicBezTo>
                <a:cubicBezTo>
                  <a:pt x="6227017" y="27492"/>
                  <a:pt x="6297632" y="462"/>
                  <a:pt x="6653139" y="0"/>
                </a:cubicBezTo>
                <a:cubicBezTo>
                  <a:pt x="7008646" y="-462"/>
                  <a:pt x="6896836" y="2229"/>
                  <a:pt x="7032250" y="0"/>
                </a:cubicBezTo>
                <a:cubicBezTo>
                  <a:pt x="7167664" y="-2229"/>
                  <a:pt x="7582030" y="19076"/>
                  <a:pt x="7868909" y="0"/>
                </a:cubicBezTo>
                <a:cubicBezTo>
                  <a:pt x="8155788" y="-19076"/>
                  <a:pt x="8222907" y="12250"/>
                  <a:pt x="8431039" y="0"/>
                </a:cubicBezTo>
                <a:cubicBezTo>
                  <a:pt x="8639171" y="-12250"/>
                  <a:pt x="8931022" y="40761"/>
                  <a:pt x="9280770" y="0"/>
                </a:cubicBezTo>
                <a:cubicBezTo>
                  <a:pt x="9354995" y="427"/>
                  <a:pt x="9407298" y="62766"/>
                  <a:pt x="9410586" y="129816"/>
                </a:cubicBezTo>
                <a:cubicBezTo>
                  <a:pt x="9408396" y="295556"/>
                  <a:pt x="9398280" y="466351"/>
                  <a:pt x="9410586" y="649063"/>
                </a:cubicBezTo>
                <a:cubicBezTo>
                  <a:pt x="9416108" y="731568"/>
                  <a:pt x="9335499" y="776819"/>
                  <a:pt x="9280770" y="778879"/>
                </a:cubicBezTo>
                <a:cubicBezTo>
                  <a:pt x="9062323" y="767744"/>
                  <a:pt x="8936551" y="788248"/>
                  <a:pt x="8810150" y="778879"/>
                </a:cubicBezTo>
                <a:cubicBezTo>
                  <a:pt x="8683749" y="769510"/>
                  <a:pt x="8604777" y="794018"/>
                  <a:pt x="8431039" y="778879"/>
                </a:cubicBezTo>
                <a:cubicBezTo>
                  <a:pt x="8257301" y="763740"/>
                  <a:pt x="8063030" y="758211"/>
                  <a:pt x="7868909" y="778879"/>
                </a:cubicBezTo>
                <a:cubicBezTo>
                  <a:pt x="7674788" y="799548"/>
                  <a:pt x="7620954" y="793217"/>
                  <a:pt x="7489798" y="778879"/>
                </a:cubicBezTo>
                <a:cubicBezTo>
                  <a:pt x="7358642" y="764541"/>
                  <a:pt x="7123786" y="761578"/>
                  <a:pt x="7019177" y="778879"/>
                </a:cubicBezTo>
                <a:cubicBezTo>
                  <a:pt x="6914568" y="796180"/>
                  <a:pt x="6824881" y="774285"/>
                  <a:pt x="6640066" y="778879"/>
                </a:cubicBezTo>
                <a:cubicBezTo>
                  <a:pt x="6455251" y="783473"/>
                  <a:pt x="6298542" y="774132"/>
                  <a:pt x="6169446" y="778879"/>
                </a:cubicBezTo>
                <a:cubicBezTo>
                  <a:pt x="6040350" y="783626"/>
                  <a:pt x="5884589" y="785253"/>
                  <a:pt x="5790335" y="778879"/>
                </a:cubicBezTo>
                <a:cubicBezTo>
                  <a:pt x="5696081" y="772505"/>
                  <a:pt x="5393745" y="781257"/>
                  <a:pt x="5228205" y="778879"/>
                </a:cubicBezTo>
                <a:cubicBezTo>
                  <a:pt x="5062665" y="776502"/>
                  <a:pt x="4853901" y="808426"/>
                  <a:pt x="4574565" y="778879"/>
                </a:cubicBezTo>
                <a:cubicBezTo>
                  <a:pt x="4295229" y="749332"/>
                  <a:pt x="4128202" y="764071"/>
                  <a:pt x="3920926" y="778879"/>
                </a:cubicBezTo>
                <a:cubicBezTo>
                  <a:pt x="3713650" y="793687"/>
                  <a:pt x="3546333" y="763565"/>
                  <a:pt x="3175776" y="778879"/>
                </a:cubicBezTo>
                <a:cubicBezTo>
                  <a:pt x="2805219" y="794194"/>
                  <a:pt x="2983587" y="796251"/>
                  <a:pt x="2796665" y="778879"/>
                </a:cubicBezTo>
                <a:cubicBezTo>
                  <a:pt x="2609743" y="761507"/>
                  <a:pt x="2443290" y="758566"/>
                  <a:pt x="2326045" y="778879"/>
                </a:cubicBezTo>
                <a:cubicBezTo>
                  <a:pt x="2208800" y="799192"/>
                  <a:pt x="1750021" y="770055"/>
                  <a:pt x="1489386" y="778879"/>
                </a:cubicBezTo>
                <a:cubicBezTo>
                  <a:pt x="1228751" y="787703"/>
                  <a:pt x="1199252" y="776037"/>
                  <a:pt x="1110275" y="778879"/>
                </a:cubicBezTo>
                <a:cubicBezTo>
                  <a:pt x="1021298" y="781721"/>
                  <a:pt x="380457" y="765091"/>
                  <a:pt x="129816" y="778879"/>
                </a:cubicBezTo>
                <a:cubicBezTo>
                  <a:pt x="59386" y="785193"/>
                  <a:pt x="-11072" y="712645"/>
                  <a:pt x="0" y="649063"/>
                </a:cubicBezTo>
                <a:cubicBezTo>
                  <a:pt x="-13280" y="502862"/>
                  <a:pt x="10195" y="243725"/>
                  <a:pt x="0" y="129816"/>
                </a:cubicBezTo>
                <a:close/>
              </a:path>
              <a:path w="941058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362488" y="31203"/>
                  <a:pt x="531207" y="21653"/>
                  <a:pt x="783456" y="0"/>
                </a:cubicBezTo>
                <a:cubicBezTo>
                  <a:pt x="1035705" y="-21653"/>
                  <a:pt x="1269328" y="18507"/>
                  <a:pt x="1620114" y="0"/>
                </a:cubicBezTo>
                <a:cubicBezTo>
                  <a:pt x="1970900" y="-18507"/>
                  <a:pt x="2081821" y="3737"/>
                  <a:pt x="2456773" y="0"/>
                </a:cubicBezTo>
                <a:cubicBezTo>
                  <a:pt x="2831725" y="-3737"/>
                  <a:pt x="2899910" y="-17604"/>
                  <a:pt x="3018903" y="0"/>
                </a:cubicBezTo>
                <a:cubicBezTo>
                  <a:pt x="3137896" y="17604"/>
                  <a:pt x="3558076" y="8689"/>
                  <a:pt x="3764052" y="0"/>
                </a:cubicBezTo>
                <a:cubicBezTo>
                  <a:pt x="3970028" y="-8689"/>
                  <a:pt x="4430994" y="37495"/>
                  <a:pt x="4600711" y="0"/>
                </a:cubicBezTo>
                <a:cubicBezTo>
                  <a:pt x="4770428" y="-37495"/>
                  <a:pt x="4894673" y="20455"/>
                  <a:pt x="5162841" y="0"/>
                </a:cubicBezTo>
                <a:cubicBezTo>
                  <a:pt x="5431009" y="-20455"/>
                  <a:pt x="5626413" y="-22971"/>
                  <a:pt x="5816480" y="0"/>
                </a:cubicBezTo>
                <a:cubicBezTo>
                  <a:pt x="6006547" y="22971"/>
                  <a:pt x="6023960" y="10501"/>
                  <a:pt x="6195591" y="0"/>
                </a:cubicBezTo>
                <a:cubicBezTo>
                  <a:pt x="6367222" y="-10501"/>
                  <a:pt x="6774810" y="-19105"/>
                  <a:pt x="6940740" y="0"/>
                </a:cubicBezTo>
                <a:cubicBezTo>
                  <a:pt x="7106670" y="19105"/>
                  <a:pt x="7176786" y="12333"/>
                  <a:pt x="7319851" y="0"/>
                </a:cubicBezTo>
                <a:cubicBezTo>
                  <a:pt x="7462916" y="-12333"/>
                  <a:pt x="7711236" y="-2509"/>
                  <a:pt x="7881981" y="0"/>
                </a:cubicBezTo>
                <a:cubicBezTo>
                  <a:pt x="8052726" y="2509"/>
                  <a:pt x="8319312" y="-40623"/>
                  <a:pt x="8718640" y="0"/>
                </a:cubicBezTo>
                <a:cubicBezTo>
                  <a:pt x="9117968" y="40623"/>
                  <a:pt x="9026642" y="-12667"/>
                  <a:pt x="9280770" y="0"/>
                </a:cubicBezTo>
                <a:cubicBezTo>
                  <a:pt x="9342734" y="-5891"/>
                  <a:pt x="9418619" y="48847"/>
                  <a:pt x="9410586" y="129816"/>
                </a:cubicBezTo>
                <a:cubicBezTo>
                  <a:pt x="9420331" y="313080"/>
                  <a:pt x="9403363" y="393429"/>
                  <a:pt x="9410586" y="649063"/>
                </a:cubicBezTo>
                <a:cubicBezTo>
                  <a:pt x="9411009" y="716917"/>
                  <a:pt x="9350612" y="781018"/>
                  <a:pt x="9280770" y="778879"/>
                </a:cubicBezTo>
                <a:cubicBezTo>
                  <a:pt x="9147166" y="803951"/>
                  <a:pt x="8854259" y="771411"/>
                  <a:pt x="8718640" y="778879"/>
                </a:cubicBezTo>
                <a:cubicBezTo>
                  <a:pt x="8583021" y="786348"/>
                  <a:pt x="8276412" y="781869"/>
                  <a:pt x="8156510" y="778879"/>
                </a:cubicBezTo>
                <a:cubicBezTo>
                  <a:pt x="8036608" y="775890"/>
                  <a:pt x="7856235" y="771506"/>
                  <a:pt x="7685889" y="778879"/>
                </a:cubicBezTo>
                <a:cubicBezTo>
                  <a:pt x="7515543" y="786252"/>
                  <a:pt x="7061871" y="792997"/>
                  <a:pt x="6849231" y="778879"/>
                </a:cubicBezTo>
                <a:cubicBezTo>
                  <a:pt x="6636591" y="764761"/>
                  <a:pt x="6547692" y="771491"/>
                  <a:pt x="6378610" y="778879"/>
                </a:cubicBezTo>
                <a:cubicBezTo>
                  <a:pt x="6209528" y="786267"/>
                  <a:pt x="6068789" y="777986"/>
                  <a:pt x="5907990" y="778879"/>
                </a:cubicBezTo>
                <a:cubicBezTo>
                  <a:pt x="5747191" y="779772"/>
                  <a:pt x="5435863" y="753457"/>
                  <a:pt x="5162841" y="778879"/>
                </a:cubicBezTo>
                <a:cubicBezTo>
                  <a:pt x="4889819" y="804301"/>
                  <a:pt x="4631447" y="790272"/>
                  <a:pt x="4417692" y="778879"/>
                </a:cubicBezTo>
                <a:cubicBezTo>
                  <a:pt x="4203937" y="767486"/>
                  <a:pt x="3824357" y="753540"/>
                  <a:pt x="3672542" y="778879"/>
                </a:cubicBezTo>
                <a:cubicBezTo>
                  <a:pt x="3520727" y="804219"/>
                  <a:pt x="3328628" y="791401"/>
                  <a:pt x="3201922" y="778879"/>
                </a:cubicBezTo>
                <a:cubicBezTo>
                  <a:pt x="3075216" y="766357"/>
                  <a:pt x="2784064" y="788110"/>
                  <a:pt x="2548282" y="778879"/>
                </a:cubicBezTo>
                <a:cubicBezTo>
                  <a:pt x="2312500" y="769648"/>
                  <a:pt x="2127921" y="793980"/>
                  <a:pt x="1986152" y="778879"/>
                </a:cubicBezTo>
                <a:cubicBezTo>
                  <a:pt x="1844383" y="763779"/>
                  <a:pt x="1715741" y="764383"/>
                  <a:pt x="1607041" y="778879"/>
                </a:cubicBezTo>
                <a:cubicBezTo>
                  <a:pt x="1498341" y="793375"/>
                  <a:pt x="1162580" y="810961"/>
                  <a:pt x="770383" y="778879"/>
                </a:cubicBezTo>
                <a:cubicBezTo>
                  <a:pt x="378186" y="746797"/>
                  <a:pt x="402770" y="749409"/>
                  <a:pt x="129816" y="778879"/>
                </a:cubicBezTo>
                <a:cubicBezTo>
                  <a:pt x="66185" y="779003"/>
                  <a:pt x="-7312" y="727017"/>
                  <a:pt x="0" y="649063"/>
                </a:cubicBezTo>
                <a:cubicBezTo>
                  <a:pt x="8426" y="436207"/>
                  <a:pt x="-1025" y="373992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يساعد معدل </a:t>
            </a:r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دوران</a:t>
            </a:r>
            <a:r>
              <a:rPr lang="ar-EG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الأصول </a:t>
            </a:r>
            <a:r>
              <a:rPr lang="ar-EG" sz="12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في تقييم فعالية إدارة الأصول</a:t>
            </a:r>
            <a:r>
              <a:rPr lang="ar-EG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يمكن للشركة تحديد الأصول غير المستغلة بكفاءة واتخاذ إجراءات لتحسين استخدامها أو التخلص منها.</a:t>
            </a:r>
            <a:endParaRPr lang="en-US" sz="120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109A5D-FD9F-8AEA-C67D-7188631B647F}"/>
              </a:ext>
            </a:extLst>
          </p:cNvPr>
          <p:cNvSpPr/>
          <p:nvPr/>
        </p:nvSpPr>
        <p:spPr>
          <a:xfrm>
            <a:off x="905133" y="4841665"/>
            <a:ext cx="8321923" cy="778879"/>
          </a:xfrm>
          <a:custGeom>
            <a:avLst/>
            <a:gdLst>
              <a:gd name="connsiteX0" fmla="*/ 0 w 8321923"/>
              <a:gd name="connsiteY0" fmla="*/ 129816 h 778879"/>
              <a:gd name="connsiteX1" fmla="*/ 129816 w 8321923"/>
              <a:gd name="connsiteY1" fmla="*/ 0 h 778879"/>
              <a:gd name="connsiteX2" fmla="*/ 962919 w 8321923"/>
              <a:gd name="connsiteY2" fmla="*/ 0 h 778879"/>
              <a:gd name="connsiteX3" fmla="*/ 1554154 w 8321923"/>
              <a:gd name="connsiteY3" fmla="*/ 0 h 778879"/>
              <a:gd name="connsiteX4" fmla="*/ 2387257 w 8321923"/>
              <a:gd name="connsiteY4" fmla="*/ 0 h 778879"/>
              <a:gd name="connsiteX5" fmla="*/ 3220361 w 8321923"/>
              <a:gd name="connsiteY5" fmla="*/ 0 h 778879"/>
              <a:gd name="connsiteX6" fmla="*/ 3892218 w 8321923"/>
              <a:gd name="connsiteY6" fmla="*/ 0 h 778879"/>
              <a:gd name="connsiteX7" fmla="*/ 4483453 w 8321923"/>
              <a:gd name="connsiteY7" fmla="*/ 0 h 778879"/>
              <a:gd name="connsiteX8" fmla="*/ 5074688 w 8321923"/>
              <a:gd name="connsiteY8" fmla="*/ 0 h 778879"/>
              <a:gd name="connsiteX9" fmla="*/ 5827168 w 8321923"/>
              <a:gd name="connsiteY9" fmla="*/ 0 h 778879"/>
              <a:gd name="connsiteX10" fmla="*/ 6660272 w 8321923"/>
              <a:gd name="connsiteY10" fmla="*/ 0 h 778879"/>
              <a:gd name="connsiteX11" fmla="*/ 7412752 w 8321923"/>
              <a:gd name="connsiteY11" fmla="*/ 0 h 778879"/>
              <a:gd name="connsiteX12" fmla="*/ 8192107 w 8321923"/>
              <a:gd name="connsiteY12" fmla="*/ 0 h 778879"/>
              <a:gd name="connsiteX13" fmla="*/ 8321923 w 8321923"/>
              <a:gd name="connsiteY13" fmla="*/ 129816 h 778879"/>
              <a:gd name="connsiteX14" fmla="*/ 8321923 w 8321923"/>
              <a:gd name="connsiteY14" fmla="*/ 649063 h 778879"/>
              <a:gd name="connsiteX15" fmla="*/ 8192107 w 8321923"/>
              <a:gd name="connsiteY15" fmla="*/ 778879 h 778879"/>
              <a:gd name="connsiteX16" fmla="*/ 7520249 w 8321923"/>
              <a:gd name="connsiteY16" fmla="*/ 778879 h 778879"/>
              <a:gd name="connsiteX17" fmla="*/ 6767769 w 8321923"/>
              <a:gd name="connsiteY17" fmla="*/ 778879 h 778879"/>
              <a:gd name="connsiteX18" fmla="*/ 6176534 w 8321923"/>
              <a:gd name="connsiteY18" fmla="*/ 778879 h 778879"/>
              <a:gd name="connsiteX19" fmla="*/ 5504677 w 8321923"/>
              <a:gd name="connsiteY19" fmla="*/ 778879 h 778879"/>
              <a:gd name="connsiteX20" fmla="*/ 5074688 w 8321923"/>
              <a:gd name="connsiteY20" fmla="*/ 778879 h 778879"/>
              <a:gd name="connsiteX21" fmla="*/ 4564076 w 8321923"/>
              <a:gd name="connsiteY21" fmla="*/ 778879 h 778879"/>
              <a:gd name="connsiteX22" fmla="*/ 3811596 w 8321923"/>
              <a:gd name="connsiteY22" fmla="*/ 778879 h 778879"/>
              <a:gd name="connsiteX23" fmla="*/ 3381607 w 8321923"/>
              <a:gd name="connsiteY23" fmla="*/ 778879 h 778879"/>
              <a:gd name="connsiteX24" fmla="*/ 2951618 w 8321923"/>
              <a:gd name="connsiteY24" fmla="*/ 778879 h 778879"/>
              <a:gd name="connsiteX25" fmla="*/ 2360383 w 8321923"/>
              <a:gd name="connsiteY25" fmla="*/ 778879 h 778879"/>
              <a:gd name="connsiteX26" fmla="*/ 1930394 w 8321923"/>
              <a:gd name="connsiteY26" fmla="*/ 778879 h 778879"/>
              <a:gd name="connsiteX27" fmla="*/ 1419783 w 8321923"/>
              <a:gd name="connsiteY27" fmla="*/ 778879 h 778879"/>
              <a:gd name="connsiteX28" fmla="*/ 989794 w 8321923"/>
              <a:gd name="connsiteY28" fmla="*/ 778879 h 778879"/>
              <a:gd name="connsiteX29" fmla="*/ 129816 w 8321923"/>
              <a:gd name="connsiteY29" fmla="*/ 778879 h 778879"/>
              <a:gd name="connsiteX30" fmla="*/ 0 w 8321923"/>
              <a:gd name="connsiteY30" fmla="*/ 649063 h 778879"/>
              <a:gd name="connsiteX31" fmla="*/ 0 w 8321923"/>
              <a:gd name="connsiteY31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21923" h="778879" fill="none" extrusionOk="0">
                <a:moveTo>
                  <a:pt x="0" y="129816"/>
                </a:moveTo>
                <a:cubicBezTo>
                  <a:pt x="-11683" y="70510"/>
                  <a:pt x="65343" y="1017"/>
                  <a:pt x="129816" y="0"/>
                </a:cubicBezTo>
                <a:cubicBezTo>
                  <a:pt x="502771" y="4270"/>
                  <a:pt x="708644" y="-3647"/>
                  <a:pt x="962919" y="0"/>
                </a:cubicBezTo>
                <a:cubicBezTo>
                  <a:pt x="1217194" y="3647"/>
                  <a:pt x="1264160" y="22083"/>
                  <a:pt x="1554154" y="0"/>
                </a:cubicBezTo>
                <a:cubicBezTo>
                  <a:pt x="1844148" y="-22083"/>
                  <a:pt x="2175595" y="5121"/>
                  <a:pt x="2387257" y="0"/>
                </a:cubicBezTo>
                <a:cubicBezTo>
                  <a:pt x="2598919" y="-5121"/>
                  <a:pt x="2868473" y="26825"/>
                  <a:pt x="3220361" y="0"/>
                </a:cubicBezTo>
                <a:cubicBezTo>
                  <a:pt x="3572249" y="-26825"/>
                  <a:pt x="3724591" y="-8935"/>
                  <a:pt x="3892218" y="0"/>
                </a:cubicBezTo>
                <a:cubicBezTo>
                  <a:pt x="4059845" y="8935"/>
                  <a:pt x="4363894" y="18406"/>
                  <a:pt x="4483453" y="0"/>
                </a:cubicBezTo>
                <a:cubicBezTo>
                  <a:pt x="4603013" y="-18406"/>
                  <a:pt x="4876698" y="17580"/>
                  <a:pt x="5074688" y="0"/>
                </a:cubicBezTo>
                <a:cubicBezTo>
                  <a:pt x="5272678" y="-17580"/>
                  <a:pt x="5663719" y="-262"/>
                  <a:pt x="5827168" y="0"/>
                </a:cubicBezTo>
                <a:cubicBezTo>
                  <a:pt x="5990617" y="262"/>
                  <a:pt x="6330229" y="-27377"/>
                  <a:pt x="6660272" y="0"/>
                </a:cubicBezTo>
                <a:cubicBezTo>
                  <a:pt x="6990315" y="27377"/>
                  <a:pt x="7056195" y="22724"/>
                  <a:pt x="7412752" y="0"/>
                </a:cubicBezTo>
                <a:cubicBezTo>
                  <a:pt x="7769309" y="-22724"/>
                  <a:pt x="8034026" y="8018"/>
                  <a:pt x="8192107" y="0"/>
                </a:cubicBezTo>
                <a:cubicBezTo>
                  <a:pt x="8272609" y="-11776"/>
                  <a:pt x="8314040" y="57385"/>
                  <a:pt x="8321923" y="129816"/>
                </a:cubicBezTo>
                <a:cubicBezTo>
                  <a:pt x="8299041" y="327314"/>
                  <a:pt x="8322380" y="534738"/>
                  <a:pt x="8321923" y="649063"/>
                </a:cubicBezTo>
                <a:cubicBezTo>
                  <a:pt x="8311666" y="720757"/>
                  <a:pt x="8257514" y="794466"/>
                  <a:pt x="8192107" y="778879"/>
                </a:cubicBezTo>
                <a:cubicBezTo>
                  <a:pt x="7888174" y="751087"/>
                  <a:pt x="7678039" y="799467"/>
                  <a:pt x="7520249" y="778879"/>
                </a:cubicBezTo>
                <a:cubicBezTo>
                  <a:pt x="7362459" y="758291"/>
                  <a:pt x="6974927" y="787111"/>
                  <a:pt x="6767769" y="778879"/>
                </a:cubicBezTo>
                <a:cubicBezTo>
                  <a:pt x="6560611" y="770647"/>
                  <a:pt x="6337332" y="795955"/>
                  <a:pt x="6176534" y="778879"/>
                </a:cubicBezTo>
                <a:cubicBezTo>
                  <a:pt x="6015737" y="761803"/>
                  <a:pt x="5827596" y="758612"/>
                  <a:pt x="5504677" y="778879"/>
                </a:cubicBezTo>
                <a:cubicBezTo>
                  <a:pt x="5181758" y="799146"/>
                  <a:pt x="5190013" y="763727"/>
                  <a:pt x="5074688" y="778879"/>
                </a:cubicBezTo>
                <a:cubicBezTo>
                  <a:pt x="4959363" y="794031"/>
                  <a:pt x="4801468" y="784519"/>
                  <a:pt x="4564076" y="778879"/>
                </a:cubicBezTo>
                <a:cubicBezTo>
                  <a:pt x="4326684" y="773239"/>
                  <a:pt x="3977841" y="766250"/>
                  <a:pt x="3811596" y="778879"/>
                </a:cubicBezTo>
                <a:cubicBezTo>
                  <a:pt x="3645351" y="791508"/>
                  <a:pt x="3585840" y="764638"/>
                  <a:pt x="3381607" y="778879"/>
                </a:cubicBezTo>
                <a:cubicBezTo>
                  <a:pt x="3177374" y="793120"/>
                  <a:pt x="3102552" y="769306"/>
                  <a:pt x="2951618" y="778879"/>
                </a:cubicBezTo>
                <a:cubicBezTo>
                  <a:pt x="2800684" y="788452"/>
                  <a:pt x="2591553" y="773992"/>
                  <a:pt x="2360383" y="778879"/>
                </a:cubicBezTo>
                <a:cubicBezTo>
                  <a:pt x="2129214" y="783766"/>
                  <a:pt x="2024362" y="759946"/>
                  <a:pt x="1930394" y="778879"/>
                </a:cubicBezTo>
                <a:cubicBezTo>
                  <a:pt x="1836426" y="797812"/>
                  <a:pt x="1652997" y="777444"/>
                  <a:pt x="1419783" y="778879"/>
                </a:cubicBezTo>
                <a:cubicBezTo>
                  <a:pt x="1186569" y="780314"/>
                  <a:pt x="1102215" y="792487"/>
                  <a:pt x="989794" y="778879"/>
                </a:cubicBezTo>
                <a:cubicBezTo>
                  <a:pt x="877373" y="765271"/>
                  <a:pt x="481929" y="768500"/>
                  <a:pt x="129816" y="778879"/>
                </a:cubicBezTo>
                <a:cubicBezTo>
                  <a:pt x="61193" y="768127"/>
                  <a:pt x="1405" y="717059"/>
                  <a:pt x="0" y="649063"/>
                </a:cubicBezTo>
                <a:cubicBezTo>
                  <a:pt x="-24052" y="462601"/>
                  <a:pt x="-12259" y="262055"/>
                  <a:pt x="0" y="129816"/>
                </a:cubicBezTo>
                <a:close/>
              </a:path>
              <a:path w="8321923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453823" y="33039"/>
                  <a:pt x="611965" y="12576"/>
                  <a:pt x="801674" y="0"/>
                </a:cubicBezTo>
                <a:cubicBezTo>
                  <a:pt x="991383" y="-12576"/>
                  <a:pt x="1222197" y="7027"/>
                  <a:pt x="1634777" y="0"/>
                </a:cubicBezTo>
                <a:cubicBezTo>
                  <a:pt x="2047357" y="-7027"/>
                  <a:pt x="2206119" y="-39041"/>
                  <a:pt x="2467880" y="0"/>
                </a:cubicBezTo>
                <a:cubicBezTo>
                  <a:pt x="2729641" y="39041"/>
                  <a:pt x="2813503" y="1053"/>
                  <a:pt x="3059115" y="0"/>
                </a:cubicBezTo>
                <a:cubicBezTo>
                  <a:pt x="3304728" y="-1053"/>
                  <a:pt x="3565287" y="-18400"/>
                  <a:pt x="3811596" y="0"/>
                </a:cubicBezTo>
                <a:cubicBezTo>
                  <a:pt x="4057905" y="18400"/>
                  <a:pt x="4378700" y="26644"/>
                  <a:pt x="4644699" y="0"/>
                </a:cubicBezTo>
                <a:cubicBezTo>
                  <a:pt x="4910698" y="-26644"/>
                  <a:pt x="5007104" y="-2832"/>
                  <a:pt x="5235934" y="0"/>
                </a:cubicBezTo>
                <a:cubicBezTo>
                  <a:pt x="5464765" y="2832"/>
                  <a:pt x="5755419" y="-4100"/>
                  <a:pt x="5907791" y="0"/>
                </a:cubicBezTo>
                <a:cubicBezTo>
                  <a:pt x="6060163" y="4100"/>
                  <a:pt x="6223457" y="14052"/>
                  <a:pt x="6337780" y="0"/>
                </a:cubicBezTo>
                <a:cubicBezTo>
                  <a:pt x="6452103" y="-14052"/>
                  <a:pt x="6792886" y="10561"/>
                  <a:pt x="7090261" y="0"/>
                </a:cubicBezTo>
                <a:cubicBezTo>
                  <a:pt x="7387636" y="-10561"/>
                  <a:pt x="7377224" y="3102"/>
                  <a:pt x="7520249" y="0"/>
                </a:cubicBezTo>
                <a:cubicBezTo>
                  <a:pt x="7663274" y="-3102"/>
                  <a:pt x="7983023" y="-18439"/>
                  <a:pt x="8192107" y="0"/>
                </a:cubicBezTo>
                <a:cubicBezTo>
                  <a:pt x="8258839" y="10168"/>
                  <a:pt x="8309646" y="65602"/>
                  <a:pt x="8321923" y="129816"/>
                </a:cubicBezTo>
                <a:cubicBezTo>
                  <a:pt x="8325512" y="277973"/>
                  <a:pt x="8332440" y="540333"/>
                  <a:pt x="8321923" y="649063"/>
                </a:cubicBezTo>
                <a:cubicBezTo>
                  <a:pt x="8317263" y="707359"/>
                  <a:pt x="8255281" y="790039"/>
                  <a:pt x="8192107" y="778879"/>
                </a:cubicBezTo>
                <a:cubicBezTo>
                  <a:pt x="7960186" y="794607"/>
                  <a:pt x="7658393" y="777071"/>
                  <a:pt x="7439627" y="778879"/>
                </a:cubicBezTo>
                <a:cubicBezTo>
                  <a:pt x="7220861" y="780687"/>
                  <a:pt x="7051595" y="764974"/>
                  <a:pt x="6929015" y="778879"/>
                </a:cubicBezTo>
                <a:cubicBezTo>
                  <a:pt x="6806435" y="792784"/>
                  <a:pt x="6440811" y="800044"/>
                  <a:pt x="6176534" y="778879"/>
                </a:cubicBezTo>
                <a:cubicBezTo>
                  <a:pt x="5912257" y="757714"/>
                  <a:pt x="5776384" y="801809"/>
                  <a:pt x="5585300" y="778879"/>
                </a:cubicBezTo>
                <a:cubicBezTo>
                  <a:pt x="5394216" y="755949"/>
                  <a:pt x="5295283" y="775085"/>
                  <a:pt x="5074688" y="778879"/>
                </a:cubicBezTo>
                <a:cubicBezTo>
                  <a:pt x="4854093" y="782673"/>
                  <a:pt x="4452712" y="756144"/>
                  <a:pt x="4241584" y="778879"/>
                </a:cubicBezTo>
                <a:cubicBezTo>
                  <a:pt x="4030456" y="801614"/>
                  <a:pt x="3950503" y="784387"/>
                  <a:pt x="3730973" y="778879"/>
                </a:cubicBezTo>
                <a:cubicBezTo>
                  <a:pt x="3511443" y="773371"/>
                  <a:pt x="3333963" y="803884"/>
                  <a:pt x="3220361" y="778879"/>
                </a:cubicBezTo>
                <a:cubicBezTo>
                  <a:pt x="3106759" y="753874"/>
                  <a:pt x="2680385" y="772225"/>
                  <a:pt x="2467880" y="778879"/>
                </a:cubicBezTo>
                <a:cubicBezTo>
                  <a:pt x="2255375" y="785533"/>
                  <a:pt x="2017631" y="763150"/>
                  <a:pt x="1715400" y="778879"/>
                </a:cubicBezTo>
                <a:cubicBezTo>
                  <a:pt x="1413169" y="794608"/>
                  <a:pt x="1192193" y="772267"/>
                  <a:pt x="962919" y="778879"/>
                </a:cubicBezTo>
                <a:cubicBezTo>
                  <a:pt x="733645" y="785491"/>
                  <a:pt x="449702" y="816746"/>
                  <a:pt x="129816" y="778879"/>
                </a:cubicBezTo>
                <a:cubicBezTo>
                  <a:pt x="50948" y="762757"/>
                  <a:pt x="8379" y="705689"/>
                  <a:pt x="0" y="649063"/>
                </a:cubicBezTo>
                <a:cubicBezTo>
                  <a:pt x="15181" y="395322"/>
                  <a:pt x="-13301" y="282202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يوفر معدل دوران الأصول معلومات هامة للإدارة عند وضع استراتيجيات النمو والتوسع. يمكن أن يساعد في </a:t>
            </a:r>
            <a:r>
              <a:rPr lang="ar-EG" sz="11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تحديد المجالات التي تحتاج إلى تحسين أو الاستثمار.</a:t>
            </a:r>
            <a:endParaRPr lang="en-US" sz="1100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194AAB-5A52-75FE-4000-F731DFABEC19}"/>
              </a:ext>
            </a:extLst>
          </p:cNvPr>
          <p:cNvSpPr/>
          <p:nvPr/>
        </p:nvSpPr>
        <p:spPr>
          <a:xfrm>
            <a:off x="10044272" y="1721214"/>
            <a:ext cx="1489196" cy="778879"/>
          </a:xfrm>
          <a:custGeom>
            <a:avLst/>
            <a:gdLst>
              <a:gd name="connsiteX0" fmla="*/ 0 w 1489196"/>
              <a:gd name="connsiteY0" fmla="*/ 129816 h 778879"/>
              <a:gd name="connsiteX1" fmla="*/ 129816 w 1489196"/>
              <a:gd name="connsiteY1" fmla="*/ 0 h 778879"/>
              <a:gd name="connsiteX2" fmla="*/ 720007 w 1489196"/>
              <a:gd name="connsiteY2" fmla="*/ 0 h 778879"/>
              <a:gd name="connsiteX3" fmla="*/ 1359380 w 1489196"/>
              <a:gd name="connsiteY3" fmla="*/ 0 h 778879"/>
              <a:gd name="connsiteX4" fmla="*/ 1489196 w 1489196"/>
              <a:gd name="connsiteY4" fmla="*/ 129816 h 778879"/>
              <a:gd name="connsiteX5" fmla="*/ 1489196 w 1489196"/>
              <a:gd name="connsiteY5" fmla="*/ 649063 h 778879"/>
              <a:gd name="connsiteX6" fmla="*/ 1359380 w 1489196"/>
              <a:gd name="connsiteY6" fmla="*/ 778879 h 778879"/>
              <a:gd name="connsiteX7" fmla="*/ 769189 w 1489196"/>
              <a:gd name="connsiteY7" fmla="*/ 778879 h 778879"/>
              <a:gd name="connsiteX8" fmla="*/ 129816 w 1489196"/>
              <a:gd name="connsiteY8" fmla="*/ 778879 h 778879"/>
              <a:gd name="connsiteX9" fmla="*/ 0 w 1489196"/>
              <a:gd name="connsiteY9" fmla="*/ 649063 h 778879"/>
              <a:gd name="connsiteX10" fmla="*/ 0 w 1489196"/>
              <a:gd name="connsiteY10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778879" fill="none" extrusionOk="0">
                <a:moveTo>
                  <a:pt x="0" y="129816"/>
                </a:moveTo>
                <a:cubicBezTo>
                  <a:pt x="-4963" y="68289"/>
                  <a:pt x="45844" y="7481"/>
                  <a:pt x="129816" y="0"/>
                </a:cubicBezTo>
                <a:cubicBezTo>
                  <a:pt x="353887" y="-14334"/>
                  <a:pt x="448616" y="20941"/>
                  <a:pt x="720007" y="0"/>
                </a:cubicBezTo>
                <a:cubicBezTo>
                  <a:pt x="991398" y="-20941"/>
                  <a:pt x="1187722" y="-11918"/>
                  <a:pt x="1359380" y="0"/>
                </a:cubicBezTo>
                <a:cubicBezTo>
                  <a:pt x="1432147" y="-7198"/>
                  <a:pt x="1502731" y="61599"/>
                  <a:pt x="1489196" y="129816"/>
                </a:cubicBezTo>
                <a:cubicBezTo>
                  <a:pt x="1489304" y="281357"/>
                  <a:pt x="1473286" y="505556"/>
                  <a:pt x="1489196" y="649063"/>
                </a:cubicBezTo>
                <a:cubicBezTo>
                  <a:pt x="1474031" y="719270"/>
                  <a:pt x="1435566" y="776671"/>
                  <a:pt x="1359380" y="778879"/>
                </a:cubicBezTo>
                <a:cubicBezTo>
                  <a:pt x="1240682" y="783879"/>
                  <a:pt x="1036917" y="784538"/>
                  <a:pt x="769189" y="778879"/>
                </a:cubicBezTo>
                <a:cubicBezTo>
                  <a:pt x="501461" y="773220"/>
                  <a:pt x="340242" y="751471"/>
                  <a:pt x="129816" y="778879"/>
                </a:cubicBezTo>
                <a:cubicBezTo>
                  <a:pt x="54898" y="783415"/>
                  <a:pt x="8276" y="719753"/>
                  <a:pt x="0" y="649063"/>
                </a:cubicBezTo>
                <a:cubicBezTo>
                  <a:pt x="-3714" y="486355"/>
                  <a:pt x="19738" y="346563"/>
                  <a:pt x="0" y="129816"/>
                </a:cubicBezTo>
                <a:close/>
              </a:path>
              <a:path w="148919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258319" y="-1170"/>
                  <a:pt x="489935" y="-24559"/>
                  <a:pt x="744598" y="0"/>
                </a:cubicBezTo>
                <a:cubicBezTo>
                  <a:pt x="999261" y="24559"/>
                  <a:pt x="1199486" y="14642"/>
                  <a:pt x="1359380" y="0"/>
                </a:cubicBezTo>
                <a:cubicBezTo>
                  <a:pt x="1425789" y="-5845"/>
                  <a:pt x="1505555" y="51275"/>
                  <a:pt x="1489196" y="129816"/>
                </a:cubicBezTo>
                <a:cubicBezTo>
                  <a:pt x="1481810" y="314164"/>
                  <a:pt x="1484959" y="529778"/>
                  <a:pt x="1489196" y="649063"/>
                </a:cubicBezTo>
                <a:cubicBezTo>
                  <a:pt x="1482291" y="730330"/>
                  <a:pt x="1447042" y="775516"/>
                  <a:pt x="1359380" y="778879"/>
                </a:cubicBezTo>
                <a:cubicBezTo>
                  <a:pt x="1202339" y="770521"/>
                  <a:pt x="1038923" y="781920"/>
                  <a:pt x="769189" y="778879"/>
                </a:cubicBezTo>
                <a:cubicBezTo>
                  <a:pt x="499455" y="775838"/>
                  <a:pt x="317963" y="798237"/>
                  <a:pt x="129816" y="778879"/>
                </a:cubicBezTo>
                <a:cubicBezTo>
                  <a:pt x="59306" y="780727"/>
                  <a:pt x="-1370" y="727006"/>
                  <a:pt x="0" y="649063"/>
                </a:cubicBezTo>
                <a:cubicBezTo>
                  <a:pt x="18622" y="410530"/>
                  <a:pt x="-19331" y="326541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 cmpd="tri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الكفاءة التشغيلية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5E595D0-39D7-1049-E87C-83539CB9117B}"/>
              </a:ext>
            </a:extLst>
          </p:cNvPr>
          <p:cNvSpPr/>
          <p:nvPr/>
        </p:nvSpPr>
        <p:spPr>
          <a:xfrm>
            <a:off x="10210457" y="2870965"/>
            <a:ext cx="1489196" cy="778879"/>
          </a:xfrm>
          <a:custGeom>
            <a:avLst/>
            <a:gdLst>
              <a:gd name="connsiteX0" fmla="*/ 0 w 1489196"/>
              <a:gd name="connsiteY0" fmla="*/ 129816 h 778879"/>
              <a:gd name="connsiteX1" fmla="*/ 129816 w 1489196"/>
              <a:gd name="connsiteY1" fmla="*/ 0 h 778879"/>
              <a:gd name="connsiteX2" fmla="*/ 720007 w 1489196"/>
              <a:gd name="connsiteY2" fmla="*/ 0 h 778879"/>
              <a:gd name="connsiteX3" fmla="*/ 1359380 w 1489196"/>
              <a:gd name="connsiteY3" fmla="*/ 0 h 778879"/>
              <a:gd name="connsiteX4" fmla="*/ 1489196 w 1489196"/>
              <a:gd name="connsiteY4" fmla="*/ 129816 h 778879"/>
              <a:gd name="connsiteX5" fmla="*/ 1489196 w 1489196"/>
              <a:gd name="connsiteY5" fmla="*/ 649063 h 778879"/>
              <a:gd name="connsiteX6" fmla="*/ 1359380 w 1489196"/>
              <a:gd name="connsiteY6" fmla="*/ 778879 h 778879"/>
              <a:gd name="connsiteX7" fmla="*/ 769189 w 1489196"/>
              <a:gd name="connsiteY7" fmla="*/ 778879 h 778879"/>
              <a:gd name="connsiteX8" fmla="*/ 129816 w 1489196"/>
              <a:gd name="connsiteY8" fmla="*/ 778879 h 778879"/>
              <a:gd name="connsiteX9" fmla="*/ 0 w 1489196"/>
              <a:gd name="connsiteY9" fmla="*/ 649063 h 778879"/>
              <a:gd name="connsiteX10" fmla="*/ 0 w 1489196"/>
              <a:gd name="connsiteY10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778879" fill="none" extrusionOk="0">
                <a:moveTo>
                  <a:pt x="0" y="129816"/>
                </a:moveTo>
                <a:cubicBezTo>
                  <a:pt x="-4963" y="68289"/>
                  <a:pt x="45844" y="7481"/>
                  <a:pt x="129816" y="0"/>
                </a:cubicBezTo>
                <a:cubicBezTo>
                  <a:pt x="353887" y="-14334"/>
                  <a:pt x="448616" y="20941"/>
                  <a:pt x="720007" y="0"/>
                </a:cubicBezTo>
                <a:cubicBezTo>
                  <a:pt x="991398" y="-20941"/>
                  <a:pt x="1187722" y="-11918"/>
                  <a:pt x="1359380" y="0"/>
                </a:cubicBezTo>
                <a:cubicBezTo>
                  <a:pt x="1432147" y="-7198"/>
                  <a:pt x="1502731" y="61599"/>
                  <a:pt x="1489196" y="129816"/>
                </a:cubicBezTo>
                <a:cubicBezTo>
                  <a:pt x="1489304" y="281357"/>
                  <a:pt x="1473286" y="505556"/>
                  <a:pt x="1489196" y="649063"/>
                </a:cubicBezTo>
                <a:cubicBezTo>
                  <a:pt x="1474031" y="719270"/>
                  <a:pt x="1435566" y="776671"/>
                  <a:pt x="1359380" y="778879"/>
                </a:cubicBezTo>
                <a:cubicBezTo>
                  <a:pt x="1240682" y="783879"/>
                  <a:pt x="1036917" y="784538"/>
                  <a:pt x="769189" y="778879"/>
                </a:cubicBezTo>
                <a:cubicBezTo>
                  <a:pt x="501461" y="773220"/>
                  <a:pt x="340242" y="751471"/>
                  <a:pt x="129816" y="778879"/>
                </a:cubicBezTo>
                <a:cubicBezTo>
                  <a:pt x="54898" y="783415"/>
                  <a:pt x="8276" y="719753"/>
                  <a:pt x="0" y="649063"/>
                </a:cubicBezTo>
                <a:cubicBezTo>
                  <a:pt x="-3714" y="486355"/>
                  <a:pt x="19738" y="346563"/>
                  <a:pt x="0" y="129816"/>
                </a:cubicBezTo>
                <a:close/>
              </a:path>
              <a:path w="148919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258319" y="-1170"/>
                  <a:pt x="489935" y="-24559"/>
                  <a:pt x="744598" y="0"/>
                </a:cubicBezTo>
                <a:cubicBezTo>
                  <a:pt x="999261" y="24559"/>
                  <a:pt x="1199486" y="14642"/>
                  <a:pt x="1359380" y="0"/>
                </a:cubicBezTo>
                <a:cubicBezTo>
                  <a:pt x="1425789" y="-5845"/>
                  <a:pt x="1505555" y="51275"/>
                  <a:pt x="1489196" y="129816"/>
                </a:cubicBezTo>
                <a:cubicBezTo>
                  <a:pt x="1481810" y="314164"/>
                  <a:pt x="1484959" y="529778"/>
                  <a:pt x="1489196" y="649063"/>
                </a:cubicBezTo>
                <a:cubicBezTo>
                  <a:pt x="1482291" y="730330"/>
                  <a:pt x="1447042" y="775516"/>
                  <a:pt x="1359380" y="778879"/>
                </a:cubicBezTo>
                <a:cubicBezTo>
                  <a:pt x="1202339" y="770521"/>
                  <a:pt x="1038923" y="781920"/>
                  <a:pt x="769189" y="778879"/>
                </a:cubicBezTo>
                <a:cubicBezTo>
                  <a:pt x="499455" y="775838"/>
                  <a:pt x="317963" y="798237"/>
                  <a:pt x="129816" y="778879"/>
                </a:cubicBezTo>
                <a:cubicBezTo>
                  <a:pt x="59306" y="780727"/>
                  <a:pt x="-1370" y="727006"/>
                  <a:pt x="0" y="649063"/>
                </a:cubicBezTo>
                <a:cubicBezTo>
                  <a:pt x="18622" y="410530"/>
                  <a:pt x="-19331" y="326541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 cmpd="tri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تحسين الربحية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5CCDB9A-CF9A-76CC-F250-17ADFBF19232}"/>
              </a:ext>
            </a:extLst>
          </p:cNvPr>
          <p:cNvSpPr/>
          <p:nvPr/>
        </p:nvSpPr>
        <p:spPr>
          <a:xfrm>
            <a:off x="10373538" y="4020717"/>
            <a:ext cx="1489196" cy="778879"/>
          </a:xfrm>
          <a:custGeom>
            <a:avLst/>
            <a:gdLst>
              <a:gd name="connsiteX0" fmla="*/ 0 w 1489196"/>
              <a:gd name="connsiteY0" fmla="*/ 129816 h 778879"/>
              <a:gd name="connsiteX1" fmla="*/ 129816 w 1489196"/>
              <a:gd name="connsiteY1" fmla="*/ 0 h 778879"/>
              <a:gd name="connsiteX2" fmla="*/ 720007 w 1489196"/>
              <a:gd name="connsiteY2" fmla="*/ 0 h 778879"/>
              <a:gd name="connsiteX3" fmla="*/ 1359380 w 1489196"/>
              <a:gd name="connsiteY3" fmla="*/ 0 h 778879"/>
              <a:gd name="connsiteX4" fmla="*/ 1489196 w 1489196"/>
              <a:gd name="connsiteY4" fmla="*/ 129816 h 778879"/>
              <a:gd name="connsiteX5" fmla="*/ 1489196 w 1489196"/>
              <a:gd name="connsiteY5" fmla="*/ 649063 h 778879"/>
              <a:gd name="connsiteX6" fmla="*/ 1359380 w 1489196"/>
              <a:gd name="connsiteY6" fmla="*/ 778879 h 778879"/>
              <a:gd name="connsiteX7" fmla="*/ 769189 w 1489196"/>
              <a:gd name="connsiteY7" fmla="*/ 778879 h 778879"/>
              <a:gd name="connsiteX8" fmla="*/ 129816 w 1489196"/>
              <a:gd name="connsiteY8" fmla="*/ 778879 h 778879"/>
              <a:gd name="connsiteX9" fmla="*/ 0 w 1489196"/>
              <a:gd name="connsiteY9" fmla="*/ 649063 h 778879"/>
              <a:gd name="connsiteX10" fmla="*/ 0 w 1489196"/>
              <a:gd name="connsiteY10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778879" fill="none" extrusionOk="0">
                <a:moveTo>
                  <a:pt x="0" y="129816"/>
                </a:moveTo>
                <a:cubicBezTo>
                  <a:pt x="-4963" y="68289"/>
                  <a:pt x="45844" y="7481"/>
                  <a:pt x="129816" y="0"/>
                </a:cubicBezTo>
                <a:cubicBezTo>
                  <a:pt x="353887" y="-14334"/>
                  <a:pt x="448616" y="20941"/>
                  <a:pt x="720007" y="0"/>
                </a:cubicBezTo>
                <a:cubicBezTo>
                  <a:pt x="991398" y="-20941"/>
                  <a:pt x="1187722" y="-11918"/>
                  <a:pt x="1359380" y="0"/>
                </a:cubicBezTo>
                <a:cubicBezTo>
                  <a:pt x="1432147" y="-7198"/>
                  <a:pt x="1502731" y="61599"/>
                  <a:pt x="1489196" y="129816"/>
                </a:cubicBezTo>
                <a:cubicBezTo>
                  <a:pt x="1489304" y="281357"/>
                  <a:pt x="1473286" y="505556"/>
                  <a:pt x="1489196" y="649063"/>
                </a:cubicBezTo>
                <a:cubicBezTo>
                  <a:pt x="1474031" y="719270"/>
                  <a:pt x="1435566" y="776671"/>
                  <a:pt x="1359380" y="778879"/>
                </a:cubicBezTo>
                <a:cubicBezTo>
                  <a:pt x="1240682" y="783879"/>
                  <a:pt x="1036917" y="784538"/>
                  <a:pt x="769189" y="778879"/>
                </a:cubicBezTo>
                <a:cubicBezTo>
                  <a:pt x="501461" y="773220"/>
                  <a:pt x="340242" y="751471"/>
                  <a:pt x="129816" y="778879"/>
                </a:cubicBezTo>
                <a:cubicBezTo>
                  <a:pt x="54898" y="783415"/>
                  <a:pt x="8276" y="719753"/>
                  <a:pt x="0" y="649063"/>
                </a:cubicBezTo>
                <a:cubicBezTo>
                  <a:pt x="-3714" y="486355"/>
                  <a:pt x="19738" y="346563"/>
                  <a:pt x="0" y="129816"/>
                </a:cubicBezTo>
                <a:close/>
              </a:path>
              <a:path w="1489196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258319" y="-1170"/>
                  <a:pt x="489935" y="-24559"/>
                  <a:pt x="744598" y="0"/>
                </a:cubicBezTo>
                <a:cubicBezTo>
                  <a:pt x="999261" y="24559"/>
                  <a:pt x="1199486" y="14642"/>
                  <a:pt x="1359380" y="0"/>
                </a:cubicBezTo>
                <a:cubicBezTo>
                  <a:pt x="1425789" y="-5845"/>
                  <a:pt x="1505555" y="51275"/>
                  <a:pt x="1489196" y="129816"/>
                </a:cubicBezTo>
                <a:cubicBezTo>
                  <a:pt x="1481810" y="314164"/>
                  <a:pt x="1484959" y="529778"/>
                  <a:pt x="1489196" y="649063"/>
                </a:cubicBezTo>
                <a:cubicBezTo>
                  <a:pt x="1482291" y="730330"/>
                  <a:pt x="1447042" y="775516"/>
                  <a:pt x="1359380" y="778879"/>
                </a:cubicBezTo>
                <a:cubicBezTo>
                  <a:pt x="1202339" y="770521"/>
                  <a:pt x="1038923" y="781920"/>
                  <a:pt x="769189" y="778879"/>
                </a:cubicBezTo>
                <a:cubicBezTo>
                  <a:pt x="499455" y="775838"/>
                  <a:pt x="317963" y="798237"/>
                  <a:pt x="129816" y="778879"/>
                </a:cubicBezTo>
                <a:cubicBezTo>
                  <a:pt x="59306" y="780727"/>
                  <a:pt x="-1370" y="727006"/>
                  <a:pt x="0" y="649063"/>
                </a:cubicBezTo>
                <a:cubicBezTo>
                  <a:pt x="18622" y="410530"/>
                  <a:pt x="-19331" y="326541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 cmpd="tri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إدارة الأصول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C96F939-57CC-C74E-3D28-15DEF19A5CD7}"/>
              </a:ext>
            </a:extLst>
          </p:cNvPr>
          <p:cNvSpPr/>
          <p:nvPr/>
        </p:nvSpPr>
        <p:spPr>
          <a:xfrm>
            <a:off x="9299674" y="4872676"/>
            <a:ext cx="1489196" cy="674136"/>
          </a:xfrm>
          <a:custGeom>
            <a:avLst/>
            <a:gdLst>
              <a:gd name="connsiteX0" fmla="*/ 0 w 1489196"/>
              <a:gd name="connsiteY0" fmla="*/ 112358 h 674136"/>
              <a:gd name="connsiteX1" fmla="*/ 112358 w 1489196"/>
              <a:gd name="connsiteY1" fmla="*/ 0 h 674136"/>
              <a:gd name="connsiteX2" fmla="*/ 719308 w 1489196"/>
              <a:gd name="connsiteY2" fmla="*/ 0 h 674136"/>
              <a:gd name="connsiteX3" fmla="*/ 1376838 w 1489196"/>
              <a:gd name="connsiteY3" fmla="*/ 0 h 674136"/>
              <a:gd name="connsiteX4" fmla="*/ 1489196 w 1489196"/>
              <a:gd name="connsiteY4" fmla="*/ 112358 h 674136"/>
              <a:gd name="connsiteX5" fmla="*/ 1489196 w 1489196"/>
              <a:gd name="connsiteY5" fmla="*/ 561778 h 674136"/>
              <a:gd name="connsiteX6" fmla="*/ 1376838 w 1489196"/>
              <a:gd name="connsiteY6" fmla="*/ 674136 h 674136"/>
              <a:gd name="connsiteX7" fmla="*/ 769888 w 1489196"/>
              <a:gd name="connsiteY7" fmla="*/ 674136 h 674136"/>
              <a:gd name="connsiteX8" fmla="*/ 112358 w 1489196"/>
              <a:gd name="connsiteY8" fmla="*/ 674136 h 674136"/>
              <a:gd name="connsiteX9" fmla="*/ 0 w 1489196"/>
              <a:gd name="connsiteY9" fmla="*/ 561778 h 674136"/>
              <a:gd name="connsiteX10" fmla="*/ 0 w 1489196"/>
              <a:gd name="connsiteY10" fmla="*/ 112358 h 67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674136" fill="none" extrusionOk="0">
                <a:moveTo>
                  <a:pt x="0" y="112358"/>
                </a:moveTo>
                <a:cubicBezTo>
                  <a:pt x="-6084" y="62769"/>
                  <a:pt x="40339" y="6073"/>
                  <a:pt x="112358" y="0"/>
                </a:cubicBezTo>
                <a:cubicBezTo>
                  <a:pt x="401458" y="22995"/>
                  <a:pt x="512071" y="-15694"/>
                  <a:pt x="719308" y="0"/>
                </a:cubicBezTo>
                <a:cubicBezTo>
                  <a:pt x="926545" y="15694"/>
                  <a:pt x="1107563" y="30648"/>
                  <a:pt x="1376838" y="0"/>
                </a:cubicBezTo>
                <a:cubicBezTo>
                  <a:pt x="1440615" y="-11571"/>
                  <a:pt x="1497234" y="52370"/>
                  <a:pt x="1489196" y="112358"/>
                </a:cubicBezTo>
                <a:cubicBezTo>
                  <a:pt x="1507266" y="292041"/>
                  <a:pt x="1473503" y="470086"/>
                  <a:pt x="1489196" y="561778"/>
                </a:cubicBezTo>
                <a:cubicBezTo>
                  <a:pt x="1486630" y="623580"/>
                  <a:pt x="1447377" y="669965"/>
                  <a:pt x="1376838" y="674136"/>
                </a:cubicBezTo>
                <a:cubicBezTo>
                  <a:pt x="1081028" y="701677"/>
                  <a:pt x="956810" y="672321"/>
                  <a:pt x="769888" y="674136"/>
                </a:cubicBezTo>
                <a:cubicBezTo>
                  <a:pt x="582966" y="675952"/>
                  <a:pt x="343136" y="685416"/>
                  <a:pt x="112358" y="674136"/>
                </a:cubicBezTo>
                <a:cubicBezTo>
                  <a:pt x="45823" y="680443"/>
                  <a:pt x="5024" y="623222"/>
                  <a:pt x="0" y="561778"/>
                </a:cubicBezTo>
                <a:cubicBezTo>
                  <a:pt x="-12655" y="379089"/>
                  <a:pt x="-13403" y="207684"/>
                  <a:pt x="0" y="112358"/>
                </a:cubicBezTo>
                <a:close/>
              </a:path>
              <a:path w="1489196" h="674136" stroke="0" extrusionOk="0">
                <a:moveTo>
                  <a:pt x="0" y="112358"/>
                </a:moveTo>
                <a:cubicBezTo>
                  <a:pt x="2682" y="46451"/>
                  <a:pt x="49953" y="2613"/>
                  <a:pt x="112358" y="0"/>
                </a:cubicBezTo>
                <a:cubicBezTo>
                  <a:pt x="308294" y="-19543"/>
                  <a:pt x="475977" y="29639"/>
                  <a:pt x="744598" y="0"/>
                </a:cubicBezTo>
                <a:cubicBezTo>
                  <a:pt x="1013219" y="-29639"/>
                  <a:pt x="1195083" y="1627"/>
                  <a:pt x="1376838" y="0"/>
                </a:cubicBezTo>
                <a:cubicBezTo>
                  <a:pt x="1437423" y="-1625"/>
                  <a:pt x="1490981" y="49557"/>
                  <a:pt x="1489196" y="112358"/>
                </a:cubicBezTo>
                <a:cubicBezTo>
                  <a:pt x="1479423" y="254078"/>
                  <a:pt x="1481098" y="376088"/>
                  <a:pt x="1489196" y="561778"/>
                </a:cubicBezTo>
                <a:cubicBezTo>
                  <a:pt x="1484952" y="629716"/>
                  <a:pt x="1444633" y="672927"/>
                  <a:pt x="1376838" y="674136"/>
                </a:cubicBezTo>
                <a:cubicBezTo>
                  <a:pt x="1250134" y="648725"/>
                  <a:pt x="1032919" y="679782"/>
                  <a:pt x="769888" y="674136"/>
                </a:cubicBezTo>
                <a:cubicBezTo>
                  <a:pt x="506857" y="668491"/>
                  <a:pt x="377326" y="648294"/>
                  <a:pt x="112358" y="674136"/>
                </a:cubicBezTo>
                <a:cubicBezTo>
                  <a:pt x="52637" y="677776"/>
                  <a:pt x="-1237" y="629472"/>
                  <a:pt x="0" y="561778"/>
                </a:cubicBezTo>
                <a:cubicBezTo>
                  <a:pt x="14765" y="428000"/>
                  <a:pt x="-9244" y="334171"/>
                  <a:pt x="0" y="112358"/>
                </a:cubicBezTo>
                <a:close/>
              </a:path>
            </a:pathLst>
          </a:custGeom>
          <a:solidFill>
            <a:schemeClr val="tx1"/>
          </a:solidFill>
          <a:ln cmpd="tri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التخطيط المالي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C919D0-D0E4-137E-6772-8444D3AD5142}"/>
              </a:ext>
            </a:extLst>
          </p:cNvPr>
          <p:cNvSpPr/>
          <p:nvPr/>
        </p:nvSpPr>
        <p:spPr>
          <a:xfrm>
            <a:off x="942659" y="5724431"/>
            <a:ext cx="8321923" cy="778879"/>
          </a:xfrm>
          <a:custGeom>
            <a:avLst/>
            <a:gdLst>
              <a:gd name="connsiteX0" fmla="*/ 0 w 8321923"/>
              <a:gd name="connsiteY0" fmla="*/ 129816 h 778879"/>
              <a:gd name="connsiteX1" fmla="*/ 129816 w 8321923"/>
              <a:gd name="connsiteY1" fmla="*/ 0 h 778879"/>
              <a:gd name="connsiteX2" fmla="*/ 962919 w 8321923"/>
              <a:gd name="connsiteY2" fmla="*/ 0 h 778879"/>
              <a:gd name="connsiteX3" fmla="*/ 1554154 w 8321923"/>
              <a:gd name="connsiteY3" fmla="*/ 0 h 778879"/>
              <a:gd name="connsiteX4" fmla="*/ 2387257 w 8321923"/>
              <a:gd name="connsiteY4" fmla="*/ 0 h 778879"/>
              <a:gd name="connsiteX5" fmla="*/ 3220361 w 8321923"/>
              <a:gd name="connsiteY5" fmla="*/ 0 h 778879"/>
              <a:gd name="connsiteX6" fmla="*/ 3892218 w 8321923"/>
              <a:gd name="connsiteY6" fmla="*/ 0 h 778879"/>
              <a:gd name="connsiteX7" fmla="*/ 4483453 w 8321923"/>
              <a:gd name="connsiteY7" fmla="*/ 0 h 778879"/>
              <a:gd name="connsiteX8" fmla="*/ 5074688 w 8321923"/>
              <a:gd name="connsiteY8" fmla="*/ 0 h 778879"/>
              <a:gd name="connsiteX9" fmla="*/ 5827168 w 8321923"/>
              <a:gd name="connsiteY9" fmla="*/ 0 h 778879"/>
              <a:gd name="connsiteX10" fmla="*/ 6660272 w 8321923"/>
              <a:gd name="connsiteY10" fmla="*/ 0 h 778879"/>
              <a:gd name="connsiteX11" fmla="*/ 7412752 w 8321923"/>
              <a:gd name="connsiteY11" fmla="*/ 0 h 778879"/>
              <a:gd name="connsiteX12" fmla="*/ 8192107 w 8321923"/>
              <a:gd name="connsiteY12" fmla="*/ 0 h 778879"/>
              <a:gd name="connsiteX13" fmla="*/ 8321923 w 8321923"/>
              <a:gd name="connsiteY13" fmla="*/ 129816 h 778879"/>
              <a:gd name="connsiteX14" fmla="*/ 8321923 w 8321923"/>
              <a:gd name="connsiteY14" fmla="*/ 649063 h 778879"/>
              <a:gd name="connsiteX15" fmla="*/ 8192107 w 8321923"/>
              <a:gd name="connsiteY15" fmla="*/ 778879 h 778879"/>
              <a:gd name="connsiteX16" fmla="*/ 7520249 w 8321923"/>
              <a:gd name="connsiteY16" fmla="*/ 778879 h 778879"/>
              <a:gd name="connsiteX17" fmla="*/ 6767769 w 8321923"/>
              <a:gd name="connsiteY17" fmla="*/ 778879 h 778879"/>
              <a:gd name="connsiteX18" fmla="*/ 6176534 w 8321923"/>
              <a:gd name="connsiteY18" fmla="*/ 778879 h 778879"/>
              <a:gd name="connsiteX19" fmla="*/ 5504677 w 8321923"/>
              <a:gd name="connsiteY19" fmla="*/ 778879 h 778879"/>
              <a:gd name="connsiteX20" fmla="*/ 5074688 w 8321923"/>
              <a:gd name="connsiteY20" fmla="*/ 778879 h 778879"/>
              <a:gd name="connsiteX21" fmla="*/ 4564076 w 8321923"/>
              <a:gd name="connsiteY21" fmla="*/ 778879 h 778879"/>
              <a:gd name="connsiteX22" fmla="*/ 3811596 w 8321923"/>
              <a:gd name="connsiteY22" fmla="*/ 778879 h 778879"/>
              <a:gd name="connsiteX23" fmla="*/ 3381607 w 8321923"/>
              <a:gd name="connsiteY23" fmla="*/ 778879 h 778879"/>
              <a:gd name="connsiteX24" fmla="*/ 2951618 w 8321923"/>
              <a:gd name="connsiteY24" fmla="*/ 778879 h 778879"/>
              <a:gd name="connsiteX25" fmla="*/ 2360383 w 8321923"/>
              <a:gd name="connsiteY25" fmla="*/ 778879 h 778879"/>
              <a:gd name="connsiteX26" fmla="*/ 1930394 w 8321923"/>
              <a:gd name="connsiteY26" fmla="*/ 778879 h 778879"/>
              <a:gd name="connsiteX27" fmla="*/ 1419783 w 8321923"/>
              <a:gd name="connsiteY27" fmla="*/ 778879 h 778879"/>
              <a:gd name="connsiteX28" fmla="*/ 989794 w 8321923"/>
              <a:gd name="connsiteY28" fmla="*/ 778879 h 778879"/>
              <a:gd name="connsiteX29" fmla="*/ 129816 w 8321923"/>
              <a:gd name="connsiteY29" fmla="*/ 778879 h 778879"/>
              <a:gd name="connsiteX30" fmla="*/ 0 w 8321923"/>
              <a:gd name="connsiteY30" fmla="*/ 649063 h 778879"/>
              <a:gd name="connsiteX31" fmla="*/ 0 w 8321923"/>
              <a:gd name="connsiteY31" fmla="*/ 129816 h 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21923" h="778879" fill="none" extrusionOk="0">
                <a:moveTo>
                  <a:pt x="0" y="129816"/>
                </a:moveTo>
                <a:cubicBezTo>
                  <a:pt x="-11683" y="70510"/>
                  <a:pt x="65343" y="1017"/>
                  <a:pt x="129816" y="0"/>
                </a:cubicBezTo>
                <a:cubicBezTo>
                  <a:pt x="502771" y="4270"/>
                  <a:pt x="708644" y="-3647"/>
                  <a:pt x="962919" y="0"/>
                </a:cubicBezTo>
                <a:cubicBezTo>
                  <a:pt x="1217194" y="3647"/>
                  <a:pt x="1264160" y="22083"/>
                  <a:pt x="1554154" y="0"/>
                </a:cubicBezTo>
                <a:cubicBezTo>
                  <a:pt x="1844148" y="-22083"/>
                  <a:pt x="2175595" y="5121"/>
                  <a:pt x="2387257" y="0"/>
                </a:cubicBezTo>
                <a:cubicBezTo>
                  <a:pt x="2598919" y="-5121"/>
                  <a:pt x="2868473" y="26825"/>
                  <a:pt x="3220361" y="0"/>
                </a:cubicBezTo>
                <a:cubicBezTo>
                  <a:pt x="3572249" y="-26825"/>
                  <a:pt x="3724591" y="-8935"/>
                  <a:pt x="3892218" y="0"/>
                </a:cubicBezTo>
                <a:cubicBezTo>
                  <a:pt x="4059845" y="8935"/>
                  <a:pt x="4363894" y="18406"/>
                  <a:pt x="4483453" y="0"/>
                </a:cubicBezTo>
                <a:cubicBezTo>
                  <a:pt x="4603013" y="-18406"/>
                  <a:pt x="4876698" y="17580"/>
                  <a:pt x="5074688" y="0"/>
                </a:cubicBezTo>
                <a:cubicBezTo>
                  <a:pt x="5272678" y="-17580"/>
                  <a:pt x="5663719" y="-262"/>
                  <a:pt x="5827168" y="0"/>
                </a:cubicBezTo>
                <a:cubicBezTo>
                  <a:pt x="5990617" y="262"/>
                  <a:pt x="6330229" y="-27377"/>
                  <a:pt x="6660272" y="0"/>
                </a:cubicBezTo>
                <a:cubicBezTo>
                  <a:pt x="6990315" y="27377"/>
                  <a:pt x="7056195" y="22724"/>
                  <a:pt x="7412752" y="0"/>
                </a:cubicBezTo>
                <a:cubicBezTo>
                  <a:pt x="7769309" y="-22724"/>
                  <a:pt x="8034026" y="8018"/>
                  <a:pt x="8192107" y="0"/>
                </a:cubicBezTo>
                <a:cubicBezTo>
                  <a:pt x="8272609" y="-11776"/>
                  <a:pt x="8314040" y="57385"/>
                  <a:pt x="8321923" y="129816"/>
                </a:cubicBezTo>
                <a:cubicBezTo>
                  <a:pt x="8299041" y="327314"/>
                  <a:pt x="8322380" y="534738"/>
                  <a:pt x="8321923" y="649063"/>
                </a:cubicBezTo>
                <a:cubicBezTo>
                  <a:pt x="8311666" y="720757"/>
                  <a:pt x="8257514" y="794466"/>
                  <a:pt x="8192107" y="778879"/>
                </a:cubicBezTo>
                <a:cubicBezTo>
                  <a:pt x="7888174" y="751087"/>
                  <a:pt x="7678039" y="799467"/>
                  <a:pt x="7520249" y="778879"/>
                </a:cubicBezTo>
                <a:cubicBezTo>
                  <a:pt x="7362459" y="758291"/>
                  <a:pt x="6974927" y="787111"/>
                  <a:pt x="6767769" y="778879"/>
                </a:cubicBezTo>
                <a:cubicBezTo>
                  <a:pt x="6560611" y="770647"/>
                  <a:pt x="6337332" y="795955"/>
                  <a:pt x="6176534" y="778879"/>
                </a:cubicBezTo>
                <a:cubicBezTo>
                  <a:pt x="6015737" y="761803"/>
                  <a:pt x="5827596" y="758612"/>
                  <a:pt x="5504677" y="778879"/>
                </a:cubicBezTo>
                <a:cubicBezTo>
                  <a:pt x="5181758" y="799146"/>
                  <a:pt x="5190013" y="763727"/>
                  <a:pt x="5074688" y="778879"/>
                </a:cubicBezTo>
                <a:cubicBezTo>
                  <a:pt x="4959363" y="794031"/>
                  <a:pt x="4801468" y="784519"/>
                  <a:pt x="4564076" y="778879"/>
                </a:cubicBezTo>
                <a:cubicBezTo>
                  <a:pt x="4326684" y="773239"/>
                  <a:pt x="3977841" y="766250"/>
                  <a:pt x="3811596" y="778879"/>
                </a:cubicBezTo>
                <a:cubicBezTo>
                  <a:pt x="3645351" y="791508"/>
                  <a:pt x="3585840" y="764638"/>
                  <a:pt x="3381607" y="778879"/>
                </a:cubicBezTo>
                <a:cubicBezTo>
                  <a:pt x="3177374" y="793120"/>
                  <a:pt x="3102552" y="769306"/>
                  <a:pt x="2951618" y="778879"/>
                </a:cubicBezTo>
                <a:cubicBezTo>
                  <a:pt x="2800684" y="788452"/>
                  <a:pt x="2591553" y="773992"/>
                  <a:pt x="2360383" y="778879"/>
                </a:cubicBezTo>
                <a:cubicBezTo>
                  <a:pt x="2129214" y="783766"/>
                  <a:pt x="2024362" y="759946"/>
                  <a:pt x="1930394" y="778879"/>
                </a:cubicBezTo>
                <a:cubicBezTo>
                  <a:pt x="1836426" y="797812"/>
                  <a:pt x="1652997" y="777444"/>
                  <a:pt x="1419783" y="778879"/>
                </a:cubicBezTo>
                <a:cubicBezTo>
                  <a:pt x="1186569" y="780314"/>
                  <a:pt x="1102215" y="792487"/>
                  <a:pt x="989794" y="778879"/>
                </a:cubicBezTo>
                <a:cubicBezTo>
                  <a:pt x="877373" y="765271"/>
                  <a:pt x="481929" y="768500"/>
                  <a:pt x="129816" y="778879"/>
                </a:cubicBezTo>
                <a:cubicBezTo>
                  <a:pt x="61193" y="768127"/>
                  <a:pt x="1405" y="717059"/>
                  <a:pt x="0" y="649063"/>
                </a:cubicBezTo>
                <a:cubicBezTo>
                  <a:pt x="-24052" y="462601"/>
                  <a:pt x="-12259" y="262055"/>
                  <a:pt x="0" y="129816"/>
                </a:cubicBezTo>
                <a:close/>
              </a:path>
              <a:path w="8321923" h="778879" stroke="0" extrusionOk="0">
                <a:moveTo>
                  <a:pt x="0" y="129816"/>
                </a:moveTo>
                <a:cubicBezTo>
                  <a:pt x="10215" y="43447"/>
                  <a:pt x="56149" y="14684"/>
                  <a:pt x="129816" y="0"/>
                </a:cubicBezTo>
                <a:cubicBezTo>
                  <a:pt x="453823" y="33039"/>
                  <a:pt x="611965" y="12576"/>
                  <a:pt x="801674" y="0"/>
                </a:cubicBezTo>
                <a:cubicBezTo>
                  <a:pt x="991383" y="-12576"/>
                  <a:pt x="1222197" y="7027"/>
                  <a:pt x="1634777" y="0"/>
                </a:cubicBezTo>
                <a:cubicBezTo>
                  <a:pt x="2047357" y="-7027"/>
                  <a:pt x="2206119" y="-39041"/>
                  <a:pt x="2467880" y="0"/>
                </a:cubicBezTo>
                <a:cubicBezTo>
                  <a:pt x="2729641" y="39041"/>
                  <a:pt x="2813503" y="1053"/>
                  <a:pt x="3059115" y="0"/>
                </a:cubicBezTo>
                <a:cubicBezTo>
                  <a:pt x="3304728" y="-1053"/>
                  <a:pt x="3565287" y="-18400"/>
                  <a:pt x="3811596" y="0"/>
                </a:cubicBezTo>
                <a:cubicBezTo>
                  <a:pt x="4057905" y="18400"/>
                  <a:pt x="4378700" y="26644"/>
                  <a:pt x="4644699" y="0"/>
                </a:cubicBezTo>
                <a:cubicBezTo>
                  <a:pt x="4910698" y="-26644"/>
                  <a:pt x="5007104" y="-2832"/>
                  <a:pt x="5235934" y="0"/>
                </a:cubicBezTo>
                <a:cubicBezTo>
                  <a:pt x="5464765" y="2832"/>
                  <a:pt x="5755419" y="-4100"/>
                  <a:pt x="5907791" y="0"/>
                </a:cubicBezTo>
                <a:cubicBezTo>
                  <a:pt x="6060163" y="4100"/>
                  <a:pt x="6223457" y="14052"/>
                  <a:pt x="6337780" y="0"/>
                </a:cubicBezTo>
                <a:cubicBezTo>
                  <a:pt x="6452103" y="-14052"/>
                  <a:pt x="6792886" y="10561"/>
                  <a:pt x="7090261" y="0"/>
                </a:cubicBezTo>
                <a:cubicBezTo>
                  <a:pt x="7387636" y="-10561"/>
                  <a:pt x="7377224" y="3102"/>
                  <a:pt x="7520249" y="0"/>
                </a:cubicBezTo>
                <a:cubicBezTo>
                  <a:pt x="7663274" y="-3102"/>
                  <a:pt x="7983023" y="-18439"/>
                  <a:pt x="8192107" y="0"/>
                </a:cubicBezTo>
                <a:cubicBezTo>
                  <a:pt x="8258839" y="10168"/>
                  <a:pt x="8309646" y="65602"/>
                  <a:pt x="8321923" y="129816"/>
                </a:cubicBezTo>
                <a:cubicBezTo>
                  <a:pt x="8325512" y="277973"/>
                  <a:pt x="8332440" y="540333"/>
                  <a:pt x="8321923" y="649063"/>
                </a:cubicBezTo>
                <a:cubicBezTo>
                  <a:pt x="8317263" y="707359"/>
                  <a:pt x="8255281" y="790039"/>
                  <a:pt x="8192107" y="778879"/>
                </a:cubicBezTo>
                <a:cubicBezTo>
                  <a:pt x="7960186" y="794607"/>
                  <a:pt x="7658393" y="777071"/>
                  <a:pt x="7439627" y="778879"/>
                </a:cubicBezTo>
                <a:cubicBezTo>
                  <a:pt x="7220861" y="780687"/>
                  <a:pt x="7051595" y="764974"/>
                  <a:pt x="6929015" y="778879"/>
                </a:cubicBezTo>
                <a:cubicBezTo>
                  <a:pt x="6806435" y="792784"/>
                  <a:pt x="6440811" y="800044"/>
                  <a:pt x="6176534" y="778879"/>
                </a:cubicBezTo>
                <a:cubicBezTo>
                  <a:pt x="5912257" y="757714"/>
                  <a:pt x="5776384" y="801809"/>
                  <a:pt x="5585300" y="778879"/>
                </a:cubicBezTo>
                <a:cubicBezTo>
                  <a:pt x="5394216" y="755949"/>
                  <a:pt x="5295283" y="775085"/>
                  <a:pt x="5074688" y="778879"/>
                </a:cubicBezTo>
                <a:cubicBezTo>
                  <a:pt x="4854093" y="782673"/>
                  <a:pt x="4452712" y="756144"/>
                  <a:pt x="4241584" y="778879"/>
                </a:cubicBezTo>
                <a:cubicBezTo>
                  <a:pt x="4030456" y="801614"/>
                  <a:pt x="3950503" y="784387"/>
                  <a:pt x="3730973" y="778879"/>
                </a:cubicBezTo>
                <a:cubicBezTo>
                  <a:pt x="3511443" y="773371"/>
                  <a:pt x="3333963" y="803884"/>
                  <a:pt x="3220361" y="778879"/>
                </a:cubicBezTo>
                <a:cubicBezTo>
                  <a:pt x="3106759" y="753874"/>
                  <a:pt x="2680385" y="772225"/>
                  <a:pt x="2467880" y="778879"/>
                </a:cubicBezTo>
                <a:cubicBezTo>
                  <a:pt x="2255375" y="785533"/>
                  <a:pt x="2017631" y="763150"/>
                  <a:pt x="1715400" y="778879"/>
                </a:cubicBezTo>
                <a:cubicBezTo>
                  <a:pt x="1413169" y="794608"/>
                  <a:pt x="1192193" y="772267"/>
                  <a:pt x="962919" y="778879"/>
                </a:cubicBezTo>
                <a:cubicBezTo>
                  <a:pt x="733645" y="785491"/>
                  <a:pt x="449702" y="816746"/>
                  <a:pt x="129816" y="778879"/>
                </a:cubicBezTo>
                <a:cubicBezTo>
                  <a:pt x="50948" y="762757"/>
                  <a:pt x="8379" y="705689"/>
                  <a:pt x="0" y="649063"/>
                </a:cubicBezTo>
                <a:cubicBezTo>
                  <a:pt x="15181" y="395322"/>
                  <a:pt x="-13301" y="282202"/>
                  <a:pt x="0" y="1298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يستخدم معدل دوران الأصول </a:t>
            </a:r>
            <a:r>
              <a:rPr lang="ar-EG" sz="105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للمقارنة بين أداء الشركات المختلفة في نفس الصناعة</a:t>
            </a:r>
            <a:r>
              <a:rPr lang="ar-EG" sz="105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يمكن أن يساعد المستثمرين والمحللين في تقييم كفاءة الشركة مقارنة بمنافسيها.</a:t>
            </a:r>
            <a:endParaRPr lang="en-US" sz="1050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65B892-C125-6DD2-063C-29BF5D90A903}"/>
              </a:ext>
            </a:extLst>
          </p:cNvPr>
          <p:cNvSpPr/>
          <p:nvPr/>
        </p:nvSpPr>
        <p:spPr>
          <a:xfrm>
            <a:off x="9337200" y="5755442"/>
            <a:ext cx="1489196" cy="674136"/>
          </a:xfrm>
          <a:custGeom>
            <a:avLst/>
            <a:gdLst>
              <a:gd name="connsiteX0" fmla="*/ 0 w 1489196"/>
              <a:gd name="connsiteY0" fmla="*/ 112358 h 674136"/>
              <a:gd name="connsiteX1" fmla="*/ 112358 w 1489196"/>
              <a:gd name="connsiteY1" fmla="*/ 0 h 674136"/>
              <a:gd name="connsiteX2" fmla="*/ 719308 w 1489196"/>
              <a:gd name="connsiteY2" fmla="*/ 0 h 674136"/>
              <a:gd name="connsiteX3" fmla="*/ 1376838 w 1489196"/>
              <a:gd name="connsiteY3" fmla="*/ 0 h 674136"/>
              <a:gd name="connsiteX4" fmla="*/ 1489196 w 1489196"/>
              <a:gd name="connsiteY4" fmla="*/ 112358 h 674136"/>
              <a:gd name="connsiteX5" fmla="*/ 1489196 w 1489196"/>
              <a:gd name="connsiteY5" fmla="*/ 561778 h 674136"/>
              <a:gd name="connsiteX6" fmla="*/ 1376838 w 1489196"/>
              <a:gd name="connsiteY6" fmla="*/ 674136 h 674136"/>
              <a:gd name="connsiteX7" fmla="*/ 769888 w 1489196"/>
              <a:gd name="connsiteY7" fmla="*/ 674136 h 674136"/>
              <a:gd name="connsiteX8" fmla="*/ 112358 w 1489196"/>
              <a:gd name="connsiteY8" fmla="*/ 674136 h 674136"/>
              <a:gd name="connsiteX9" fmla="*/ 0 w 1489196"/>
              <a:gd name="connsiteY9" fmla="*/ 561778 h 674136"/>
              <a:gd name="connsiteX10" fmla="*/ 0 w 1489196"/>
              <a:gd name="connsiteY10" fmla="*/ 112358 h 67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196" h="674136" fill="none" extrusionOk="0">
                <a:moveTo>
                  <a:pt x="0" y="112358"/>
                </a:moveTo>
                <a:cubicBezTo>
                  <a:pt x="-6084" y="62769"/>
                  <a:pt x="40339" y="6073"/>
                  <a:pt x="112358" y="0"/>
                </a:cubicBezTo>
                <a:cubicBezTo>
                  <a:pt x="401458" y="22995"/>
                  <a:pt x="512071" y="-15694"/>
                  <a:pt x="719308" y="0"/>
                </a:cubicBezTo>
                <a:cubicBezTo>
                  <a:pt x="926545" y="15694"/>
                  <a:pt x="1107563" y="30648"/>
                  <a:pt x="1376838" y="0"/>
                </a:cubicBezTo>
                <a:cubicBezTo>
                  <a:pt x="1440615" y="-11571"/>
                  <a:pt x="1497234" y="52370"/>
                  <a:pt x="1489196" y="112358"/>
                </a:cubicBezTo>
                <a:cubicBezTo>
                  <a:pt x="1507266" y="292041"/>
                  <a:pt x="1473503" y="470086"/>
                  <a:pt x="1489196" y="561778"/>
                </a:cubicBezTo>
                <a:cubicBezTo>
                  <a:pt x="1486630" y="623580"/>
                  <a:pt x="1447377" y="669965"/>
                  <a:pt x="1376838" y="674136"/>
                </a:cubicBezTo>
                <a:cubicBezTo>
                  <a:pt x="1081028" y="701677"/>
                  <a:pt x="956810" y="672321"/>
                  <a:pt x="769888" y="674136"/>
                </a:cubicBezTo>
                <a:cubicBezTo>
                  <a:pt x="582966" y="675952"/>
                  <a:pt x="343136" y="685416"/>
                  <a:pt x="112358" y="674136"/>
                </a:cubicBezTo>
                <a:cubicBezTo>
                  <a:pt x="45823" y="680443"/>
                  <a:pt x="5024" y="623222"/>
                  <a:pt x="0" y="561778"/>
                </a:cubicBezTo>
                <a:cubicBezTo>
                  <a:pt x="-12655" y="379089"/>
                  <a:pt x="-13403" y="207684"/>
                  <a:pt x="0" y="112358"/>
                </a:cubicBezTo>
                <a:close/>
              </a:path>
              <a:path w="1489196" h="674136" stroke="0" extrusionOk="0">
                <a:moveTo>
                  <a:pt x="0" y="112358"/>
                </a:moveTo>
                <a:cubicBezTo>
                  <a:pt x="2682" y="46451"/>
                  <a:pt x="49953" y="2613"/>
                  <a:pt x="112358" y="0"/>
                </a:cubicBezTo>
                <a:cubicBezTo>
                  <a:pt x="308294" y="-19543"/>
                  <a:pt x="475977" y="29639"/>
                  <a:pt x="744598" y="0"/>
                </a:cubicBezTo>
                <a:cubicBezTo>
                  <a:pt x="1013219" y="-29639"/>
                  <a:pt x="1195083" y="1627"/>
                  <a:pt x="1376838" y="0"/>
                </a:cubicBezTo>
                <a:cubicBezTo>
                  <a:pt x="1437423" y="-1625"/>
                  <a:pt x="1490981" y="49557"/>
                  <a:pt x="1489196" y="112358"/>
                </a:cubicBezTo>
                <a:cubicBezTo>
                  <a:pt x="1479423" y="254078"/>
                  <a:pt x="1481098" y="376088"/>
                  <a:pt x="1489196" y="561778"/>
                </a:cubicBezTo>
                <a:cubicBezTo>
                  <a:pt x="1484952" y="629716"/>
                  <a:pt x="1444633" y="672927"/>
                  <a:pt x="1376838" y="674136"/>
                </a:cubicBezTo>
                <a:cubicBezTo>
                  <a:pt x="1250134" y="648725"/>
                  <a:pt x="1032919" y="679782"/>
                  <a:pt x="769888" y="674136"/>
                </a:cubicBezTo>
                <a:cubicBezTo>
                  <a:pt x="506857" y="668491"/>
                  <a:pt x="377326" y="648294"/>
                  <a:pt x="112358" y="674136"/>
                </a:cubicBezTo>
                <a:cubicBezTo>
                  <a:pt x="52637" y="677776"/>
                  <a:pt x="-1237" y="629472"/>
                  <a:pt x="0" y="561778"/>
                </a:cubicBezTo>
                <a:cubicBezTo>
                  <a:pt x="14765" y="428000"/>
                  <a:pt x="-9244" y="334171"/>
                  <a:pt x="0" y="112358"/>
                </a:cubicBezTo>
                <a:close/>
              </a:path>
            </a:pathLst>
          </a:custGeom>
          <a:solidFill>
            <a:schemeClr val="tx1"/>
          </a:solidFill>
          <a:ln cmpd="tri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مقارنة الأداء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367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0" grpId="0" animBg="1"/>
      <p:bldP spid="15" grpId="0" animBg="1"/>
      <p:bldP spid="19" grpId="0" animBg="1"/>
      <p:bldP spid="36" grpId="0" animBg="1"/>
      <p:bldP spid="45" grpId="0" animBg="1"/>
      <p:bldP spid="46" grpId="0" animBg="1"/>
      <p:bldP spid="47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</TotalTime>
  <Words>1004</Words>
  <Application>Microsoft Office PowerPoint</Application>
  <PresentationFormat>Widescreen</PresentationFormat>
  <Paragraphs>221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Cairo</vt:lpstr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 Salman</cp:lastModifiedBy>
  <cp:revision>373</cp:revision>
  <dcterms:created xsi:type="dcterms:W3CDTF">2023-04-11T21:53:46Z</dcterms:created>
  <dcterms:modified xsi:type="dcterms:W3CDTF">2024-08-02T11:31:32Z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2024-08-02T11:15:49Z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2b29c1fa-7876-4f3c-aef0-5a8bd02b7b3e</vt:lpwstr>
  </property>
  <property fmtid="{D5CDD505-2E9C-101B-9397-08002B2CF9AE}" pid="7" name="MSIP_Label_defa4170-0d19-0005-0004-bc88714345d2_ActionId">
    <vt:lpwstr>8a975e80-488c-4ee4-abfe-d254ac452658</vt:lpwstr>
  </property>
  <property fmtid="{D5CDD505-2E9C-101B-9397-08002B2CF9AE}" pid="8" name="MSIP_Label_defa4170-0d19-0005-0004-bc88714345d2_ContentBits">
    <vt:lpwstr>0</vt:lpwstr>
  </property>
</Properties>
</file>